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4"/>
  </p:notesMasterIdLst>
  <p:sldIdLst>
    <p:sldId id="256" r:id="rId2"/>
    <p:sldId id="259" r:id="rId3"/>
    <p:sldId id="260" r:id="rId4"/>
    <p:sldId id="261" r:id="rId5"/>
    <p:sldId id="265" r:id="rId6"/>
    <p:sldId id="264" r:id="rId7"/>
    <p:sldId id="258" r:id="rId8"/>
    <p:sldId id="263" r:id="rId9"/>
    <p:sldId id="257" r:id="rId10"/>
    <p:sldId id="262" r:id="rId11"/>
    <p:sldId id="266"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641" autoAdjust="0"/>
    <p:restoredTop sz="98322" autoAdjust="0"/>
  </p:normalViewPr>
  <p:slideViewPr>
    <p:cSldViewPr>
      <p:cViewPr varScale="1">
        <p:scale>
          <a:sx n="75" d="100"/>
          <a:sy n="75" d="100"/>
        </p:scale>
        <p:origin x="-341" y="-77"/>
      </p:cViewPr>
      <p:guideLst>
        <p:guide orient="horz" pos="2160"/>
        <p:guide pos="2880"/>
      </p:guideLst>
    </p:cSldViewPr>
  </p:slideViewPr>
  <p:notesTextViewPr>
    <p:cViewPr>
      <p:scale>
        <a:sx n="400" d="100"/>
        <a:sy n="4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CEA1D9-6500-480E-8B75-5BED96698A0F}" type="datetimeFigureOut">
              <a:rPr lang="ru-RU" smtClean="0"/>
              <a:pPr/>
              <a:t>25.04.2019</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FEDEAE-93F8-4B95-A3E5-2E8F28E9D50A}"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EAFEDEAE-93F8-4B95-A3E5-2E8F28E9D50A}" type="slidenum">
              <a:rPr lang="ru-RU" smtClean="0"/>
              <a:pPr/>
              <a:t>8</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25.04.2019</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25.04.2019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25.04.2019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25.04.2019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25.04.2019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25.04.2019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25.04.2019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25.04.2019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25.04.2019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25.04.2019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25.04.2019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25.04.2019</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28596" y="1285860"/>
            <a:ext cx="7715304" cy="3000396"/>
          </a:xfrm>
        </p:spPr>
        <p:txBody>
          <a:bodyPr>
            <a:noAutofit/>
          </a:bodyPr>
          <a:lstStyle/>
          <a:p>
            <a:pPr algn="ctr"/>
            <a:r>
              <a:rPr lang="kk-KZ" sz="6600" dirty="0" smtClean="0">
                <a:solidFill>
                  <a:schemeClr val="tx1"/>
                </a:solidFill>
                <a:latin typeface="Times New Roman" pitchFamily="18" charset="0"/>
                <a:cs typeface="Times New Roman" pitchFamily="18" charset="0"/>
              </a:rPr>
              <a:t/>
            </a:r>
            <a:br>
              <a:rPr lang="kk-KZ" sz="6600" dirty="0" smtClean="0">
                <a:solidFill>
                  <a:schemeClr val="tx1"/>
                </a:solidFill>
                <a:latin typeface="Times New Roman" pitchFamily="18" charset="0"/>
                <a:cs typeface="Times New Roman" pitchFamily="18" charset="0"/>
              </a:rPr>
            </a:br>
            <a:r>
              <a:rPr lang="ru-RU" sz="6600" dirty="0" smtClean="0">
                <a:solidFill>
                  <a:schemeClr val="tx1"/>
                </a:solidFill>
                <a:latin typeface="Times New Roman" pitchFamily="18" charset="0"/>
                <a:cs typeface="Times New Roman" pitchFamily="18" charset="0"/>
              </a:rPr>
              <a:t>Новые книги на          английском языке</a:t>
            </a:r>
            <a:endParaRPr lang="ru-RU" sz="6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C:\Documents and Settings\74\Рабочий стол\виртуалды 2.files\image020.jpg"/>
          <p:cNvPicPr>
            <a:picLocks noChangeAspect="1" noChangeArrowheads="1"/>
          </p:cNvPicPr>
          <p:nvPr/>
        </p:nvPicPr>
        <p:blipFill>
          <a:blip r:embed="rId2"/>
          <a:srcRect/>
          <a:stretch>
            <a:fillRect/>
          </a:stretch>
        </p:blipFill>
        <p:spPr bwMode="auto">
          <a:xfrm>
            <a:off x="443495" y="857233"/>
            <a:ext cx="2771183" cy="3985141"/>
          </a:xfrm>
          <a:prstGeom prst="rect">
            <a:avLst/>
          </a:prstGeom>
          <a:noFill/>
          <a:effectLst>
            <a:glow rad="101600">
              <a:srgbClr val="C00000">
                <a:alpha val="60000"/>
              </a:srgbClr>
            </a:glow>
          </a:effectLst>
        </p:spPr>
      </p:pic>
      <p:sp>
        <p:nvSpPr>
          <p:cNvPr id="6" name="TextBox 5"/>
          <p:cNvSpPr txBox="1"/>
          <p:nvPr/>
        </p:nvSpPr>
        <p:spPr>
          <a:xfrm>
            <a:off x="4000496" y="857233"/>
            <a:ext cx="4857752" cy="4247317"/>
          </a:xfrm>
          <a:prstGeom prst="rect">
            <a:avLst/>
          </a:prstGeom>
          <a:noFill/>
        </p:spPr>
        <p:txBody>
          <a:bodyPr wrap="square" rtlCol="0">
            <a:spAutoFit/>
          </a:bodyPr>
          <a:lstStyle/>
          <a:p>
            <a:r>
              <a:rPr lang="en-US" dirty="0" smtClean="0">
                <a:latin typeface="+mj-lt"/>
                <a:cs typeface="Times New Roman" pitchFamily="18" charset="0"/>
              </a:rPr>
              <a:t>This fascinating and easy to understand, proven book contain comprehensive nurse-centered information that will help you understand both  the  physical and psychological aspects of altered health. Help to master clinically relevant and difficult to understand disorder through advanced 3D animation. The book has 14 case studies on the opening of  department that really reflect  pathophysiology and  help you  relate the clinical picture to the underlying the pathophysiology. It help you to find  the information  you need with a consistent presentation of the book for each disease, with a detailed description of pathophysiology, clinical manifestation, as well as  evaluation and treatment.</a:t>
            </a:r>
            <a:endParaRPr lang="ru-RU" dirty="0">
              <a:latin typeface="+mj-lt"/>
              <a:cs typeface="Times New Roman" pitchFamily="18" charset="0"/>
            </a:endParaRPr>
          </a:p>
        </p:txBody>
      </p:sp>
      <p:sp>
        <p:nvSpPr>
          <p:cNvPr id="6146" name="Rectangle 2"/>
          <p:cNvSpPr>
            <a:spLocks noChangeArrowheads="1"/>
          </p:cNvSpPr>
          <p:nvPr/>
        </p:nvSpPr>
        <p:spPr bwMode="auto">
          <a:xfrm>
            <a:off x="-142908" y="5286388"/>
            <a:ext cx="4214842" cy="11695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effectLst/>
                <a:latin typeface="Times New Roman" pitchFamily="18" charset="0"/>
                <a:cs typeface="Times New Roman" pitchFamily="18" charset="0"/>
              </a:rPr>
              <a:t>616-092</a:t>
            </a:r>
            <a:r>
              <a:rPr kumimoji="0" lang="en-US" sz="1400" b="1" i="0" u="none" strike="noStrike" cap="none" normalizeH="0" baseline="0" dirty="0" smtClean="0">
                <a:ln>
                  <a:noFill/>
                </a:ln>
                <a:effectLst/>
                <a:latin typeface="Times New Roman" pitchFamily="18" charset="0"/>
                <a:cs typeface="Times New Roman" pitchFamily="18" charset="0"/>
              </a:rPr>
              <a:t>  </a:t>
            </a:r>
            <a:r>
              <a:rPr kumimoji="0" lang="ru-RU" sz="1400" b="1" i="0" u="none" strike="noStrike" cap="none" normalizeH="0" baseline="0" dirty="0" smtClean="0">
                <a:ln>
                  <a:noFill/>
                </a:ln>
                <a:effectLst/>
                <a:latin typeface="Times New Roman" pitchFamily="18" charset="0"/>
                <a:cs typeface="Times New Roman" pitchFamily="18" charset="0"/>
              </a:rPr>
              <a:t>N 77</a:t>
            </a:r>
            <a:br>
              <a:rPr kumimoji="0" lang="ru-RU" sz="1400" b="1" i="0" u="none" strike="noStrike" cap="none" normalizeH="0" baseline="0" dirty="0" smtClean="0">
                <a:ln>
                  <a:noFill/>
                </a:ln>
                <a:effectLst/>
                <a:latin typeface="Times New Roman" pitchFamily="18" charset="0"/>
                <a:cs typeface="Times New Roman" pitchFamily="18" charset="0"/>
              </a:rPr>
            </a:br>
            <a:r>
              <a:rPr kumimoji="0" lang="ru-RU" sz="1400" b="1" i="0" u="none" strike="noStrike" cap="none" normalizeH="0" baseline="0" dirty="0" err="1" smtClean="0">
                <a:ln>
                  <a:noFill/>
                </a:ln>
                <a:effectLst/>
                <a:latin typeface="Times New Roman" pitchFamily="18" charset="0"/>
                <a:cs typeface="Times New Roman" pitchFamily="18" charset="0"/>
              </a:rPr>
              <a:t>Norris</a:t>
            </a:r>
            <a:r>
              <a:rPr kumimoji="0" lang="ru-RU" sz="1400" b="1" i="0" u="none" strike="noStrike" cap="none" normalizeH="0" baseline="0" dirty="0" smtClean="0">
                <a:ln>
                  <a:noFill/>
                </a:ln>
                <a:effectLst/>
                <a:latin typeface="Times New Roman" pitchFamily="18" charset="0"/>
                <a:cs typeface="Times New Roman" pitchFamily="18" charset="0"/>
              </a:rPr>
              <a:t>, </a:t>
            </a:r>
            <a:r>
              <a:rPr kumimoji="0" lang="ru-RU" sz="1400" b="1" i="0" u="none" strike="noStrike" cap="none" normalizeH="0" baseline="0" dirty="0" err="1" smtClean="0">
                <a:ln>
                  <a:noFill/>
                </a:ln>
                <a:effectLst/>
                <a:latin typeface="Times New Roman" pitchFamily="18" charset="0"/>
                <a:cs typeface="Times New Roman" pitchFamily="18" charset="0"/>
              </a:rPr>
              <a:t>Tommie</a:t>
            </a:r>
            <a:r>
              <a:rPr kumimoji="0" lang="ru-RU" sz="1400" b="1" i="0" u="none" strike="noStrike" cap="none" normalizeH="0" baseline="0" dirty="0" smtClean="0">
                <a:ln>
                  <a:noFill/>
                </a:ln>
                <a:effectLst/>
                <a:latin typeface="Times New Roman" pitchFamily="18" charset="0"/>
                <a:cs typeface="Times New Roman" pitchFamily="18" charset="0"/>
              </a:rPr>
              <a:t> L. </a:t>
            </a:r>
            <a:r>
              <a:rPr kumimoji="0" lang="ru-RU" sz="1400" b="1" i="0" u="none" strike="noStrike" cap="none" normalizeH="0" baseline="0" dirty="0" err="1" smtClean="0">
                <a:ln>
                  <a:noFill/>
                </a:ln>
                <a:effectLst/>
                <a:latin typeface="Times New Roman" pitchFamily="18" charset="0"/>
                <a:cs typeface="Times New Roman" pitchFamily="18" charset="0"/>
              </a:rPr>
              <a:t>Porth's</a:t>
            </a:r>
            <a:r>
              <a:rPr kumimoji="0" lang="ru-RU" sz="1400" b="1" i="0" u="none" strike="noStrike" cap="none" normalizeH="0" baseline="0" dirty="0" smtClean="0">
                <a:ln>
                  <a:noFill/>
                </a:ln>
                <a:effectLst/>
                <a:latin typeface="Times New Roman" pitchFamily="18" charset="0"/>
                <a:cs typeface="Times New Roman" pitchFamily="18" charset="0"/>
              </a:rPr>
              <a:t> Pathophysiology: Concepts of </a:t>
            </a:r>
            <a:r>
              <a:rPr kumimoji="0" lang="ru-RU" sz="1400" b="1" i="0" u="none" strike="noStrike" cap="none" normalizeH="0" baseline="0" dirty="0" err="1" smtClean="0">
                <a:ln>
                  <a:noFill/>
                </a:ln>
                <a:effectLst/>
                <a:latin typeface="Times New Roman" pitchFamily="18" charset="0"/>
                <a:cs typeface="Times New Roman" pitchFamily="18" charset="0"/>
              </a:rPr>
              <a:t>Altered</a:t>
            </a:r>
            <a:r>
              <a:rPr kumimoji="0" lang="ru-RU" sz="1400" b="1" i="0" u="none" strike="noStrike" cap="none" normalizeH="0" baseline="0" dirty="0" smtClean="0">
                <a:ln>
                  <a:noFill/>
                </a:ln>
                <a:effectLst/>
                <a:latin typeface="Times New Roman" pitchFamily="18" charset="0"/>
                <a:cs typeface="Times New Roman" pitchFamily="18" charset="0"/>
              </a:rPr>
              <a:t> Health </a:t>
            </a:r>
            <a:r>
              <a:rPr kumimoji="0" lang="ru-RU" sz="1400" b="1" i="0" u="none" strike="noStrike" cap="none" normalizeH="0" baseline="0" dirty="0" err="1" smtClean="0">
                <a:ln>
                  <a:noFill/>
                </a:ln>
                <a:effectLst/>
                <a:latin typeface="Times New Roman" pitchFamily="18" charset="0"/>
                <a:cs typeface="Times New Roman" pitchFamily="18" charset="0"/>
              </a:rPr>
              <a:t>States</a:t>
            </a:r>
            <a:r>
              <a:rPr kumimoji="0" lang="ru-RU" sz="1400" b="1" i="0" u="none" strike="noStrike" cap="none" normalizeH="0" baseline="0" dirty="0" smtClean="0">
                <a:ln>
                  <a:noFill/>
                </a:ln>
                <a:effectLst/>
                <a:latin typeface="Times New Roman" pitchFamily="18" charset="0"/>
                <a:cs typeface="Times New Roman" pitchFamily="18" charset="0"/>
              </a:rPr>
              <a:t> / T. L. </a:t>
            </a:r>
            <a:r>
              <a:rPr kumimoji="0" lang="ru-RU" sz="1400" b="1" i="0" u="none" strike="noStrike" cap="none" normalizeH="0" baseline="0" dirty="0" err="1" smtClean="0">
                <a:ln>
                  <a:noFill/>
                </a:ln>
                <a:effectLst/>
                <a:latin typeface="Times New Roman" pitchFamily="18" charset="0"/>
                <a:cs typeface="Times New Roman" pitchFamily="18" charset="0"/>
              </a:rPr>
              <a:t>Norris</a:t>
            </a:r>
            <a:r>
              <a:rPr kumimoji="0" lang="ru-RU" sz="1400" b="1" i="0" u="none" strike="noStrike" cap="none" normalizeH="0" baseline="0" dirty="0" smtClean="0">
                <a:ln>
                  <a:noFill/>
                </a:ln>
                <a:effectLst/>
                <a:latin typeface="Times New Roman" pitchFamily="18" charset="0"/>
                <a:cs typeface="Times New Roman" pitchFamily="18" charset="0"/>
              </a:rPr>
              <a:t> . - 10 </a:t>
            </a:r>
            <a:r>
              <a:rPr kumimoji="0" lang="ru-RU" sz="1400" b="1" i="0" u="none" strike="noStrike" cap="none" normalizeH="0" baseline="0" dirty="0" err="1" smtClean="0">
                <a:ln>
                  <a:noFill/>
                </a:ln>
                <a:effectLst/>
                <a:latin typeface="Times New Roman" pitchFamily="18" charset="0"/>
                <a:cs typeface="Times New Roman" pitchFamily="18" charset="0"/>
              </a:rPr>
              <a:t>nd</a:t>
            </a:r>
            <a:r>
              <a:rPr kumimoji="0" lang="ru-RU" sz="1400" b="1" i="0" u="none" strike="noStrike" cap="none" normalizeH="0" baseline="0" dirty="0" smtClean="0">
                <a:ln>
                  <a:noFill/>
                </a:ln>
                <a:effectLst/>
                <a:latin typeface="Times New Roman" pitchFamily="18" charset="0"/>
                <a:cs typeface="Times New Roman" pitchFamily="18" charset="0"/>
              </a:rPr>
              <a:t> ed. - [S. </a:t>
            </a:r>
            <a:r>
              <a:rPr kumimoji="0" lang="ru-RU" sz="1400" b="1" i="0" u="none" strike="noStrike" cap="none" normalizeH="0" baseline="0" dirty="0" err="1" smtClean="0">
                <a:ln>
                  <a:noFill/>
                </a:ln>
                <a:effectLst/>
                <a:latin typeface="Times New Roman" pitchFamily="18" charset="0"/>
                <a:cs typeface="Times New Roman" pitchFamily="18" charset="0"/>
              </a:rPr>
              <a:t>l</a:t>
            </a:r>
            <a:r>
              <a:rPr kumimoji="0" lang="ru-RU" sz="1400" b="1" i="0" u="none" strike="noStrike" cap="none" normalizeH="0" baseline="0" dirty="0" smtClean="0">
                <a:ln>
                  <a:noFill/>
                </a:ln>
                <a:effectLst/>
                <a:latin typeface="Times New Roman" pitchFamily="18" charset="0"/>
                <a:cs typeface="Times New Roman" pitchFamily="18" charset="0"/>
              </a:rPr>
              <a:t>.] : Wolters Kluwer, 2019. </a:t>
            </a:r>
            <a:endParaRPr kumimoji="0" lang="ru-RU" sz="1400" b="1" i="0" u="none" strike="noStrike" cap="none" normalizeH="0" baseline="0" dirty="0" smtClean="0">
              <a:ln>
                <a:noFill/>
              </a:ln>
              <a:effectLst/>
              <a:latin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C:\Documents and Settings\74\Рабочий стол\виртуалды 2.files\image034.jpg"/>
          <p:cNvPicPr>
            <a:picLocks noChangeAspect="1" noChangeArrowheads="1"/>
          </p:cNvPicPr>
          <p:nvPr/>
        </p:nvPicPr>
        <p:blipFill>
          <a:blip r:embed="rId2" cstate="print"/>
          <a:srcRect l="1915" t="1534"/>
          <a:stretch>
            <a:fillRect/>
          </a:stretch>
        </p:blipFill>
        <p:spPr bwMode="auto">
          <a:xfrm>
            <a:off x="500034" y="1000108"/>
            <a:ext cx="2500330" cy="3714776"/>
          </a:xfrm>
          <a:prstGeom prst="rect">
            <a:avLst/>
          </a:prstGeom>
          <a:noFill/>
          <a:effectLst>
            <a:glow rad="101600">
              <a:schemeClr val="accent5">
                <a:satMod val="175000"/>
                <a:alpha val="40000"/>
              </a:schemeClr>
            </a:glow>
          </a:effectLst>
        </p:spPr>
      </p:pic>
      <p:sp>
        <p:nvSpPr>
          <p:cNvPr id="5" name="TextBox 4"/>
          <p:cNvSpPr txBox="1"/>
          <p:nvPr/>
        </p:nvSpPr>
        <p:spPr>
          <a:xfrm>
            <a:off x="3643306" y="857233"/>
            <a:ext cx="4929222" cy="3970318"/>
          </a:xfrm>
          <a:prstGeom prst="rect">
            <a:avLst/>
          </a:prstGeom>
          <a:noFill/>
        </p:spPr>
        <p:txBody>
          <a:bodyPr wrap="square" rtlCol="0">
            <a:spAutoFit/>
          </a:bodyPr>
          <a:lstStyle/>
          <a:p>
            <a:r>
              <a:rPr lang="en-US" dirty="0" smtClean="0">
                <a:latin typeface="+mj-lt"/>
                <a:cs typeface="Times New Roman" pitchFamily="18" charset="0"/>
              </a:rPr>
              <a:t>This book  includes  a  practical introduction to methods, techniques  and calculating statistics for people. It prepares students for future and careers by presenting statistical techniques  most commonly used in the medical literature. </a:t>
            </a:r>
            <a:r>
              <a:rPr lang="en-US" dirty="0" err="1" smtClean="0">
                <a:latin typeface="+mj-lt"/>
                <a:cs typeface="Times New Roman" pitchFamily="18" charset="0"/>
              </a:rPr>
              <a:t>B.Rosner</a:t>
            </a:r>
            <a:r>
              <a:rPr lang="en-US" dirty="0" smtClean="0">
                <a:latin typeface="+mj-lt"/>
                <a:cs typeface="Times New Roman" pitchFamily="18" charset="0"/>
              </a:rPr>
              <a:t> minimizes the number of mathematical formulations (based on algebra), while giving complete explanations of all important  concept. The main strength of this book is that each new concept is developed systematically based on fully development examples from current  medical research problems. Most methods are illustrated with specific implementation instruction using software from  SAS, State, Excel or Minitab</a:t>
            </a:r>
            <a:r>
              <a:rPr lang="ru-RU" dirty="0" smtClean="0">
                <a:latin typeface="+mj-lt"/>
                <a:cs typeface="Times New Roman" pitchFamily="18" charset="0"/>
              </a:rPr>
              <a:t>.</a:t>
            </a:r>
            <a:endParaRPr lang="ru-RU" dirty="0">
              <a:latin typeface="+mj-lt"/>
              <a:cs typeface="Times New Roman" pitchFamily="18" charset="0"/>
            </a:endParaRPr>
          </a:p>
        </p:txBody>
      </p:sp>
      <p:sp>
        <p:nvSpPr>
          <p:cNvPr id="2049" name="Rectangle 1"/>
          <p:cNvSpPr>
            <a:spLocks noChangeArrowheads="1"/>
          </p:cNvSpPr>
          <p:nvPr/>
        </p:nvSpPr>
        <p:spPr bwMode="auto">
          <a:xfrm>
            <a:off x="-142908" y="5143512"/>
            <a:ext cx="4643470" cy="12311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effectLst/>
                <a:latin typeface="Times New Roman" pitchFamily="18" charset="0"/>
                <a:cs typeface="Times New Roman" pitchFamily="18" charset="0"/>
              </a:rPr>
              <a:t>614.2</a:t>
            </a:r>
            <a:r>
              <a:rPr kumimoji="0" lang="en-US" sz="1400" b="1" i="0" u="none" strike="noStrike" cap="none" normalizeH="0" baseline="0" dirty="0" smtClean="0">
                <a:ln>
                  <a:noFill/>
                </a:ln>
                <a:effectLst/>
                <a:latin typeface="Times New Roman" pitchFamily="18" charset="0"/>
                <a:cs typeface="Times New Roman" pitchFamily="18" charset="0"/>
              </a:rPr>
              <a:t>   </a:t>
            </a:r>
            <a:r>
              <a:rPr kumimoji="0" lang="ru-RU" sz="1400" b="1" i="0" u="none" strike="noStrike" cap="none" normalizeH="0" baseline="0" dirty="0" smtClean="0">
                <a:ln>
                  <a:noFill/>
                </a:ln>
                <a:effectLst/>
                <a:latin typeface="Times New Roman" pitchFamily="18" charset="0"/>
                <a:cs typeface="Times New Roman" pitchFamily="18" charset="0"/>
              </a:rPr>
              <a:t>R 79</a:t>
            </a:r>
            <a:r>
              <a:rPr kumimoji="0" lang="ru-RU" sz="1200" b="1" i="0" u="none" strike="noStrike" cap="none" normalizeH="0" baseline="0" dirty="0" smtClean="0">
                <a:ln>
                  <a:noFill/>
                </a:ln>
                <a:effectLst/>
                <a:latin typeface="Times New Roman" pitchFamily="18" charset="0"/>
                <a:cs typeface="Times New Roman" pitchFamily="18" charset="0"/>
              </a:rPr>
              <a:t/>
            </a:r>
            <a:br>
              <a:rPr kumimoji="0" lang="ru-RU" sz="1200" b="1" i="0" u="none" strike="noStrike" cap="none" normalizeH="0" baseline="0" dirty="0" smtClean="0">
                <a:ln>
                  <a:noFill/>
                </a:ln>
                <a:effectLst/>
                <a:latin typeface="Times New Roman" pitchFamily="18" charset="0"/>
                <a:cs typeface="Times New Roman" pitchFamily="18" charset="0"/>
              </a:rPr>
            </a:br>
            <a:r>
              <a:rPr kumimoji="0" lang="ru-RU" sz="1200" b="1" i="0" u="none" strike="noStrike" cap="none" normalizeH="0" baseline="0" dirty="0" err="1" smtClean="0">
                <a:ln>
                  <a:noFill/>
                </a:ln>
                <a:effectLst/>
                <a:latin typeface="Times New Roman" pitchFamily="18" charset="0"/>
                <a:cs typeface="Times New Roman" pitchFamily="18" charset="0"/>
              </a:rPr>
              <a:t>Rosner</a:t>
            </a:r>
            <a:r>
              <a:rPr kumimoji="0" lang="ru-RU" sz="1200" b="1" i="0" u="none" strike="noStrike" cap="none" normalizeH="0" baseline="0" dirty="0" smtClean="0">
                <a:ln>
                  <a:noFill/>
                </a:ln>
                <a:effectLst/>
                <a:latin typeface="Times New Roman" pitchFamily="18" charset="0"/>
                <a:cs typeface="Times New Roman" pitchFamily="18" charset="0"/>
              </a:rPr>
              <a:t>, </a:t>
            </a:r>
            <a:r>
              <a:rPr kumimoji="0" lang="ru-RU" sz="1200" b="1" i="0" u="none" strike="noStrike" cap="none" normalizeH="0" baseline="0" dirty="0" err="1" smtClean="0">
                <a:ln>
                  <a:noFill/>
                </a:ln>
                <a:effectLst/>
                <a:latin typeface="Times New Roman" pitchFamily="18" charset="0"/>
                <a:cs typeface="Times New Roman" pitchFamily="18" charset="0"/>
              </a:rPr>
              <a:t>Bernard</a:t>
            </a:r>
            <a:r>
              <a:rPr kumimoji="0" lang="ru-RU" sz="1200" b="1" i="0" u="none" strike="noStrike" cap="none" normalizeH="0" baseline="0" dirty="0" smtClean="0">
                <a:ln>
                  <a:noFill/>
                </a:ln>
                <a:effectLst/>
                <a:latin typeface="Times New Roman" pitchFamily="18" charset="0"/>
                <a:cs typeface="Times New Roman" pitchFamily="18" charset="0"/>
              </a:rPr>
              <a:t> </a:t>
            </a:r>
          </a:p>
          <a:p>
            <a:pPr marL="457200" marR="0" lvl="1" indent="0" algn="l" defTabSz="914400" rtl="0" eaLnBrk="0" fontAlgn="base" latinLnBrk="0" hangingPunct="0">
              <a:lnSpc>
                <a:spcPct val="100000"/>
              </a:lnSpc>
              <a:spcBef>
                <a:spcPct val="0"/>
              </a:spcBef>
              <a:spcAft>
                <a:spcPct val="0"/>
              </a:spcAft>
              <a:buClrTx/>
              <a:buSzTx/>
              <a:buFontTx/>
              <a:buNone/>
              <a:tabLst/>
            </a:pPr>
            <a:r>
              <a:rPr kumimoji="0" lang="ru-RU" sz="1200" b="1" i="0" u="none" strike="noStrike" cap="none" normalizeH="0" baseline="0" dirty="0" smtClean="0">
                <a:ln>
                  <a:noFill/>
                </a:ln>
                <a:effectLst/>
                <a:latin typeface="Times New Roman" pitchFamily="18" charset="0"/>
                <a:cs typeface="Times New Roman" pitchFamily="18" charset="0"/>
              </a:rPr>
              <a:t>Fundamentals of </a:t>
            </a:r>
            <a:r>
              <a:rPr kumimoji="0" lang="ru-RU" sz="1200" b="1" i="0" u="none" strike="noStrike" cap="none" normalizeH="0" baseline="0" dirty="0" err="1" smtClean="0">
                <a:ln>
                  <a:noFill/>
                </a:ln>
                <a:effectLst/>
                <a:latin typeface="Times New Roman" pitchFamily="18" charset="0"/>
                <a:cs typeface="Times New Roman" pitchFamily="18" charset="0"/>
              </a:rPr>
              <a:t>Biostatistics</a:t>
            </a:r>
            <a:r>
              <a:rPr kumimoji="0" lang="ru-RU" sz="1200" b="1" i="0" u="none" strike="noStrike" cap="none" normalizeH="0" baseline="0" dirty="0" smtClean="0">
                <a:ln>
                  <a:noFill/>
                </a:ln>
                <a:effectLst/>
                <a:latin typeface="Times New Roman" pitchFamily="18" charset="0"/>
                <a:cs typeface="Times New Roman" pitchFamily="18" charset="0"/>
              </a:rPr>
              <a:t>  / B. </a:t>
            </a:r>
            <a:r>
              <a:rPr kumimoji="0" lang="ru-RU" sz="1200" b="1" i="0" u="none" strike="noStrike" cap="none" normalizeH="0" baseline="0" dirty="0" err="1" smtClean="0">
                <a:ln>
                  <a:noFill/>
                </a:ln>
                <a:effectLst/>
                <a:latin typeface="Times New Roman" pitchFamily="18" charset="0"/>
                <a:cs typeface="Times New Roman" pitchFamily="18" charset="0"/>
              </a:rPr>
              <a:t>Rosner</a:t>
            </a:r>
            <a:r>
              <a:rPr kumimoji="0" lang="ru-RU" sz="1200" b="1" i="0" u="none" strike="noStrike" cap="none" normalizeH="0" baseline="0" dirty="0" smtClean="0">
                <a:ln>
                  <a:noFill/>
                </a:ln>
                <a:effectLst/>
                <a:latin typeface="Times New Roman" pitchFamily="18" charset="0"/>
                <a:cs typeface="Times New Roman" pitchFamily="18" charset="0"/>
              </a:rPr>
              <a:t>. - 8 </a:t>
            </a:r>
            <a:r>
              <a:rPr kumimoji="0" lang="ru-RU" sz="1200" b="1" i="0" u="none" strike="noStrike" cap="none" normalizeH="0" baseline="0" dirty="0" err="1" smtClean="0">
                <a:ln>
                  <a:noFill/>
                </a:ln>
                <a:effectLst/>
                <a:latin typeface="Times New Roman" pitchFamily="18" charset="0"/>
                <a:cs typeface="Times New Roman" pitchFamily="18" charset="0"/>
              </a:rPr>
              <a:t>nd</a:t>
            </a:r>
            <a:r>
              <a:rPr kumimoji="0" lang="ru-RU" sz="1200" b="1" i="0" u="none" strike="noStrike" cap="none" normalizeH="0" baseline="0" dirty="0" smtClean="0">
                <a:ln>
                  <a:noFill/>
                </a:ln>
                <a:effectLst/>
                <a:latin typeface="Times New Roman" pitchFamily="18" charset="0"/>
                <a:cs typeface="Times New Roman" pitchFamily="18" charset="0"/>
              </a:rPr>
              <a:t> ed. - [S. </a:t>
            </a:r>
            <a:r>
              <a:rPr kumimoji="0" lang="ru-RU" sz="1200" b="1" i="0" u="none" strike="noStrike" cap="none" normalizeH="0" baseline="0" dirty="0" err="1" smtClean="0">
                <a:ln>
                  <a:noFill/>
                </a:ln>
                <a:effectLst/>
                <a:latin typeface="Times New Roman" pitchFamily="18" charset="0"/>
                <a:cs typeface="Times New Roman" pitchFamily="18" charset="0"/>
              </a:rPr>
              <a:t>l</a:t>
            </a:r>
            <a:r>
              <a:rPr kumimoji="0" lang="ru-RU" sz="1200" b="1" i="0" u="none" strike="noStrike" cap="none" normalizeH="0" baseline="0" dirty="0" smtClean="0">
                <a:ln>
                  <a:noFill/>
                </a:ln>
                <a:effectLst/>
                <a:latin typeface="Times New Roman" pitchFamily="18" charset="0"/>
                <a:cs typeface="Times New Roman" pitchFamily="18" charset="0"/>
              </a:rPr>
              <a:t>.] : GENGAGE learning , 2016. </a:t>
            </a:r>
            <a:br>
              <a:rPr kumimoji="0" lang="ru-RU" sz="1200" b="1" i="0" u="none" strike="noStrike" cap="none" normalizeH="0" baseline="0" dirty="0" smtClean="0">
                <a:ln>
                  <a:noFill/>
                </a:ln>
                <a:effectLst/>
                <a:latin typeface="Times New Roman" pitchFamily="18" charset="0"/>
                <a:cs typeface="Times New Roman" pitchFamily="18" charset="0"/>
              </a:rPr>
            </a:br>
            <a:endParaRPr kumimoji="0" lang="ru-RU" sz="1200" b="1" i="0" u="none" strike="noStrike" cap="none" normalizeH="0" baseline="0" dirty="0" smtClean="0">
              <a:ln>
                <a:noFill/>
              </a:ln>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C:\Documents and Settings\74\Рабочий стол\виртуалды 2.files\image040.jpg"/>
          <p:cNvPicPr>
            <a:picLocks noChangeAspect="1" noChangeArrowheads="1"/>
          </p:cNvPicPr>
          <p:nvPr/>
        </p:nvPicPr>
        <p:blipFill>
          <a:blip r:embed="rId2"/>
          <a:srcRect/>
          <a:stretch>
            <a:fillRect/>
          </a:stretch>
        </p:blipFill>
        <p:spPr bwMode="auto">
          <a:xfrm>
            <a:off x="571472" y="785794"/>
            <a:ext cx="2571768" cy="3654618"/>
          </a:xfrm>
          <a:prstGeom prst="rect">
            <a:avLst/>
          </a:prstGeom>
          <a:noFill/>
          <a:ln w="19050">
            <a:solidFill>
              <a:srgbClr val="7030A0"/>
            </a:solidFill>
          </a:ln>
        </p:spPr>
      </p:pic>
      <p:sp>
        <p:nvSpPr>
          <p:cNvPr id="5" name="TextBox 4"/>
          <p:cNvSpPr txBox="1"/>
          <p:nvPr/>
        </p:nvSpPr>
        <p:spPr>
          <a:xfrm>
            <a:off x="4000496" y="1428736"/>
            <a:ext cx="4572032" cy="2308324"/>
          </a:xfrm>
          <a:prstGeom prst="rect">
            <a:avLst/>
          </a:prstGeom>
          <a:noFill/>
        </p:spPr>
        <p:txBody>
          <a:bodyPr wrap="square" rtlCol="0">
            <a:spAutoFit/>
          </a:bodyPr>
          <a:lstStyle/>
          <a:p>
            <a:r>
              <a:rPr lang="en-US" dirty="0" smtClean="0">
                <a:latin typeface="+mj-lt"/>
                <a:cs typeface="Times New Roman" pitchFamily="18" charset="0"/>
              </a:rPr>
              <a:t>Now in its fifth edition, this classic introduction to the practice and teaching of evidence-based medicine is written for busy clinicians at any  stage of their careers who want to learn how to practice and teach evidence-based medicine (DM). This is a short and practical guide that  highlight the direct clinical application of  EBM and tactics to practice and  teach in real time</a:t>
            </a:r>
            <a:r>
              <a:rPr lang="ru-RU" dirty="0" smtClean="0">
                <a:latin typeface="+mj-lt"/>
                <a:cs typeface="Times New Roman" pitchFamily="18" charset="0"/>
              </a:rPr>
              <a:t>.</a:t>
            </a:r>
            <a:endParaRPr lang="ru-RU" dirty="0">
              <a:latin typeface="+mj-lt"/>
              <a:cs typeface="Times New Roman" pitchFamily="18" charset="0"/>
            </a:endParaRPr>
          </a:p>
        </p:txBody>
      </p:sp>
      <p:sp>
        <p:nvSpPr>
          <p:cNvPr id="1028" name="Rectangle 4"/>
          <p:cNvSpPr>
            <a:spLocks noChangeArrowheads="1"/>
          </p:cNvSpPr>
          <p:nvPr/>
        </p:nvSpPr>
        <p:spPr bwMode="auto">
          <a:xfrm>
            <a:off x="214282" y="4929198"/>
            <a:ext cx="392909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effectLst/>
                <a:latin typeface="Times New Roman" pitchFamily="18" charset="0"/>
                <a:cs typeface="Times New Roman" pitchFamily="18" charset="0"/>
              </a:rPr>
              <a:t>61</a:t>
            </a:r>
            <a:r>
              <a:rPr kumimoji="0" lang="en-US" sz="1400" b="1" i="0" u="none" strike="noStrike" cap="none" normalizeH="0" baseline="0" dirty="0" smtClean="0">
                <a:ln>
                  <a:noFill/>
                </a:ln>
                <a:effectLst/>
                <a:latin typeface="Times New Roman" pitchFamily="18" charset="0"/>
                <a:cs typeface="Times New Roman" pitchFamily="18" charset="0"/>
              </a:rPr>
              <a:t>  </a:t>
            </a:r>
            <a:r>
              <a:rPr kumimoji="0" lang="ru-RU" sz="1400" b="1" i="0" u="none" strike="noStrike" cap="none" normalizeH="0" baseline="0" dirty="0" smtClean="0">
                <a:ln>
                  <a:noFill/>
                </a:ln>
                <a:effectLst/>
                <a:latin typeface="Times New Roman" pitchFamily="18" charset="0"/>
                <a:cs typeface="Times New Roman" pitchFamily="18" charset="0"/>
              </a:rPr>
              <a:t>E 93</a:t>
            </a:r>
            <a:br>
              <a:rPr kumimoji="0" lang="ru-RU" sz="1400" b="1" i="0" u="none" strike="noStrike" cap="none" normalizeH="0" baseline="0" dirty="0" smtClean="0">
                <a:ln>
                  <a:noFill/>
                </a:ln>
                <a:effectLst/>
                <a:latin typeface="Times New Roman" pitchFamily="18" charset="0"/>
                <a:cs typeface="Times New Roman" pitchFamily="18" charset="0"/>
              </a:rPr>
            </a:br>
            <a:r>
              <a:rPr kumimoji="0" lang="ru-RU" sz="1400" b="1" i="0" u="none" strike="noStrike" cap="none" normalizeH="0" baseline="0" dirty="0" err="1" smtClean="0">
                <a:ln>
                  <a:noFill/>
                </a:ln>
                <a:effectLst/>
                <a:latin typeface="Times New Roman" pitchFamily="18" charset="0"/>
                <a:cs typeface="Times New Roman" pitchFamily="18" charset="0"/>
              </a:rPr>
              <a:t>Evidence</a:t>
            </a:r>
            <a:r>
              <a:rPr kumimoji="0" lang="ru-RU" sz="1400" b="1" i="0" u="none" strike="noStrike" cap="none" normalizeH="0" baseline="0" dirty="0" smtClean="0">
                <a:ln>
                  <a:noFill/>
                </a:ln>
                <a:effectLst/>
                <a:latin typeface="Times New Roman" pitchFamily="18" charset="0"/>
                <a:cs typeface="Times New Roman" pitchFamily="18" charset="0"/>
              </a:rPr>
              <a:t> - </a:t>
            </a:r>
            <a:r>
              <a:rPr kumimoji="0" lang="ru-RU" sz="1400" b="1" i="0" u="none" strike="noStrike" cap="none" normalizeH="0" baseline="0" dirty="0" err="1" smtClean="0">
                <a:ln>
                  <a:noFill/>
                </a:ln>
                <a:effectLst/>
                <a:latin typeface="Times New Roman" pitchFamily="18" charset="0"/>
                <a:cs typeface="Times New Roman" pitchFamily="18" charset="0"/>
              </a:rPr>
              <a:t>Based</a:t>
            </a:r>
            <a:r>
              <a:rPr kumimoji="0" lang="ru-RU" sz="1400" b="1" i="0" u="none" strike="noStrike" cap="none" normalizeH="0" baseline="0" dirty="0" smtClean="0">
                <a:ln>
                  <a:noFill/>
                </a:ln>
                <a:effectLst/>
                <a:latin typeface="Times New Roman" pitchFamily="18" charset="0"/>
                <a:cs typeface="Times New Roman" pitchFamily="18" charset="0"/>
              </a:rPr>
              <a:t> Medicine how to practice and </a:t>
            </a:r>
            <a:r>
              <a:rPr kumimoji="0" lang="ru-RU" sz="1400" b="1" i="0" u="none" strike="noStrike" cap="none" normalizeH="0" baseline="0" dirty="0" err="1" smtClean="0">
                <a:ln>
                  <a:noFill/>
                </a:ln>
                <a:effectLst/>
                <a:latin typeface="Times New Roman" pitchFamily="18" charset="0"/>
                <a:cs typeface="Times New Roman" pitchFamily="18" charset="0"/>
              </a:rPr>
              <a:t>teach</a:t>
            </a:r>
            <a:r>
              <a:rPr kumimoji="0" lang="ru-RU" sz="1400" b="1" i="0" u="none" strike="noStrike" cap="none" normalizeH="0" baseline="0" dirty="0" smtClean="0">
                <a:ln>
                  <a:noFill/>
                </a:ln>
                <a:effectLst/>
                <a:latin typeface="Times New Roman" pitchFamily="18" charset="0"/>
                <a:cs typeface="Times New Roman" pitchFamily="18" charset="0"/>
              </a:rPr>
              <a:t>  / S. E. </a:t>
            </a:r>
            <a:r>
              <a:rPr kumimoji="0" lang="ru-RU" sz="1400" b="1" i="0" u="none" strike="noStrike" cap="none" normalizeH="0" baseline="0" dirty="0" err="1" smtClean="0">
                <a:ln>
                  <a:noFill/>
                </a:ln>
                <a:effectLst/>
                <a:latin typeface="Times New Roman" pitchFamily="18" charset="0"/>
                <a:cs typeface="Times New Roman" pitchFamily="18" charset="0"/>
              </a:rPr>
              <a:t>Straus</a:t>
            </a:r>
            <a:r>
              <a:rPr kumimoji="0" lang="ru-RU" sz="1400" b="1" i="0" u="none" strike="noStrike" cap="none" normalizeH="0" baseline="0" dirty="0" smtClean="0">
                <a:ln>
                  <a:noFill/>
                </a:ln>
                <a:effectLst/>
                <a:latin typeface="Times New Roman" pitchFamily="18" charset="0"/>
                <a:cs typeface="Times New Roman" pitchFamily="18" charset="0"/>
              </a:rPr>
              <a:t> and </a:t>
            </a:r>
            <a:r>
              <a:rPr kumimoji="0" lang="ru-RU" sz="1400" b="1" i="0" u="none" strike="noStrike" cap="none" normalizeH="0" baseline="0" dirty="0" err="1" smtClean="0">
                <a:ln>
                  <a:noFill/>
                </a:ln>
                <a:effectLst/>
                <a:latin typeface="Times New Roman" pitchFamily="18" charset="0"/>
                <a:cs typeface="Times New Roman" pitchFamily="18" charset="0"/>
              </a:rPr>
              <a:t>other</a:t>
            </a:r>
            <a:r>
              <a:rPr kumimoji="0" lang="ru-RU" sz="1400" b="1" i="0" u="none" strike="noStrike" cap="none" normalizeH="0" baseline="0" dirty="0" smtClean="0">
                <a:ln>
                  <a:noFill/>
                </a:ln>
                <a:effectLst/>
                <a:latin typeface="Times New Roman" pitchFamily="18" charset="0"/>
                <a:cs typeface="Times New Roman" pitchFamily="18" charset="0"/>
              </a:rPr>
              <a:t>. - 4 </a:t>
            </a:r>
            <a:r>
              <a:rPr kumimoji="0" lang="ru-RU" sz="1400" b="1" i="0" u="none" strike="noStrike" cap="none" normalizeH="0" baseline="0" dirty="0" err="1" smtClean="0">
                <a:ln>
                  <a:noFill/>
                </a:ln>
                <a:effectLst/>
                <a:latin typeface="Times New Roman" pitchFamily="18" charset="0"/>
                <a:cs typeface="Times New Roman" pitchFamily="18" charset="0"/>
              </a:rPr>
              <a:t>th</a:t>
            </a:r>
            <a:r>
              <a:rPr kumimoji="0" lang="ru-RU" sz="1400" b="1" i="0" u="none" strike="noStrike" cap="none" normalizeH="0" baseline="0" dirty="0" smtClean="0">
                <a:ln>
                  <a:noFill/>
                </a:ln>
                <a:effectLst/>
                <a:latin typeface="Times New Roman" pitchFamily="18" charset="0"/>
                <a:cs typeface="Times New Roman" pitchFamily="18" charset="0"/>
              </a:rPr>
              <a:t> ed. - </a:t>
            </a:r>
            <a:r>
              <a:rPr kumimoji="0" lang="ru-RU" sz="1400" b="1" i="0" u="none" strike="noStrike" cap="none" normalizeH="0" baseline="0" dirty="0" err="1" smtClean="0">
                <a:ln>
                  <a:noFill/>
                </a:ln>
                <a:effectLst/>
                <a:latin typeface="Times New Roman" pitchFamily="18" charset="0"/>
                <a:cs typeface="Times New Roman" pitchFamily="18" charset="0"/>
              </a:rPr>
              <a:t>Edinburgh</a:t>
            </a:r>
            <a:r>
              <a:rPr kumimoji="0" lang="ru-RU" sz="1400" b="1" i="0" u="none" strike="noStrike" cap="none" normalizeH="0" baseline="0" dirty="0" smtClean="0">
                <a:ln>
                  <a:noFill/>
                </a:ln>
                <a:effectLst/>
                <a:latin typeface="Times New Roman" pitchFamily="18" charset="0"/>
                <a:cs typeface="Times New Roman" pitchFamily="18" charset="0"/>
              </a:rPr>
              <a:t> : Elsevier, 2019.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Documents and Settings\74\Рабочий стол\виртуалды 2.files\image006.jpg"/>
          <p:cNvPicPr>
            <a:picLocks noGrp="1" noChangeAspect="1" noChangeArrowheads="1"/>
          </p:cNvPicPr>
          <p:nvPr>
            <p:ph idx="1"/>
          </p:nvPr>
        </p:nvPicPr>
        <p:blipFill>
          <a:blip r:embed="rId2"/>
          <a:srcRect/>
          <a:stretch>
            <a:fillRect/>
          </a:stretch>
        </p:blipFill>
        <p:spPr bwMode="auto">
          <a:xfrm>
            <a:off x="857224" y="1000108"/>
            <a:ext cx="2643206" cy="3500462"/>
          </a:xfrm>
          <a:prstGeom prst="rect">
            <a:avLst/>
          </a:prstGeom>
          <a:noFill/>
          <a:ln w="9525">
            <a:solidFill>
              <a:schemeClr val="tx1"/>
            </a:solidFill>
          </a:ln>
          <a:effectLst>
            <a:glow rad="139700">
              <a:schemeClr val="accent6">
                <a:satMod val="175000"/>
                <a:alpha val="40000"/>
              </a:schemeClr>
            </a:glow>
          </a:effectLst>
        </p:spPr>
      </p:pic>
      <p:sp>
        <p:nvSpPr>
          <p:cNvPr id="4" name="TextBox 3"/>
          <p:cNvSpPr txBox="1"/>
          <p:nvPr/>
        </p:nvSpPr>
        <p:spPr>
          <a:xfrm>
            <a:off x="714348" y="5000636"/>
            <a:ext cx="3857652" cy="1384995"/>
          </a:xfrm>
          <a:prstGeom prst="rect">
            <a:avLst/>
          </a:prstGeom>
          <a:noFill/>
        </p:spPr>
        <p:txBody>
          <a:bodyPr wrap="square" rtlCol="0">
            <a:spAutoFit/>
          </a:bodyPr>
          <a:lstStyle/>
          <a:p>
            <a:r>
              <a:rPr lang="en-US" sz="1400" b="1" dirty="0" smtClean="0">
                <a:latin typeface="Times New Roman" pitchFamily="18" charset="0"/>
                <a:cs typeface="Times New Roman" pitchFamily="18" charset="0"/>
              </a:rPr>
              <a:t>616-092</a:t>
            </a:r>
            <a:br>
              <a:rPr lang="en-US" sz="1400" b="1" dirty="0" smtClean="0">
                <a:latin typeface="Times New Roman" pitchFamily="18" charset="0"/>
                <a:cs typeface="Times New Roman" pitchFamily="18" charset="0"/>
              </a:rPr>
            </a:br>
            <a:r>
              <a:rPr lang="en-US" sz="1400" b="1" dirty="0" smtClean="0">
                <a:latin typeface="Times New Roman" pitchFamily="18" charset="0"/>
                <a:cs typeface="Times New Roman" pitchFamily="18" charset="0"/>
              </a:rPr>
              <a:t>K 91</a:t>
            </a:r>
            <a:br>
              <a:rPr lang="en-US" sz="1400" b="1" dirty="0" smtClean="0">
                <a:latin typeface="Times New Roman" pitchFamily="18" charset="0"/>
                <a:cs typeface="Times New Roman" pitchFamily="18" charset="0"/>
              </a:rPr>
            </a:br>
            <a:r>
              <a:rPr lang="en-US" sz="1400" b="1" dirty="0" smtClean="0">
                <a:latin typeface="Times New Roman" pitchFamily="18" charset="0"/>
                <a:cs typeface="Times New Roman" pitchFamily="18" charset="0"/>
              </a:rPr>
              <a:t>Kumar , V. Robbins and </a:t>
            </a:r>
            <a:r>
              <a:rPr lang="en-US" sz="1400" b="1" dirty="0" err="1" smtClean="0">
                <a:latin typeface="Times New Roman" pitchFamily="18" charset="0"/>
                <a:cs typeface="Times New Roman" pitchFamily="18" charset="0"/>
              </a:rPr>
              <a:t>Cotran</a:t>
            </a:r>
            <a:r>
              <a:rPr lang="en-US" sz="1400" b="1" dirty="0" smtClean="0">
                <a:latin typeface="Times New Roman" pitchFamily="18" charset="0"/>
                <a:cs typeface="Times New Roman" pitchFamily="18" charset="0"/>
              </a:rPr>
              <a:t>. Pathologic Basis of Disease : V. Kumar , </a:t>
            </a:r>
            <a:r>
              <a:rPr lang="en-US" sz="1400" b="1" dirty="0" err="1" smtClean="0">
                <a:latin typeface="Times New Roman" pitchFamily="18" charset="0"/>
                <a:cs typeface="Times New Roman" pitchFamily="18" charset="0"/>
              </a:rPr>
              <a:t>Abyl</a:t>
            </a:r>
            <a:r>
              <a:rPr lang="en-US" sz="1400" b="1" dirty="0" smtClean="0">
                <a:latin typeface="Times New Roman" pitchFamily="18" charset="0"/>
                <a:cs typeface="Times New Roman" pitchFamily="18" charset="0"/>
              </a:rPr>
              <a:t> K. </a:t>
            </a:r>
            <a:r>
              <a:rPr lang="en-US" sz="1400" b="1" dirty="0" err="1" smtClean="0">
                <a:latin typeface="Times New Roman" pitchFamily="18" charset="0"/>
                <a:cs typeface="Times New Roman" pitchFamily="18" charset="0"/>
              </a:rPr>
              <a:t>Abbas</a:t>
            </a:r>
            <a:r>
              <a:rPr lang="en-US" sz="1400" b="1" dirty="0" smtClean="0">
                <a:latin typeface="Times New Roman" pitchFamily="18" charset="0"/>
                <a:cs typeface="Times New Roman" pitchFamily="18" charset="0"/>
              </a:rPr>
              <a:t>, Jon C. Aster. - 9 </a:t>
            </a:r>
            <a:r>
              <a:rPr lang="en-US" sz="1400" b="1" dirty="0" err="1" smtClean="0">
                <a:latin typeface="Times New Roman" pitchFamily="18" charset="0"/>
                <a:cs typeface="Times New Roman" pitchFamily="18" charset="0"/>
              </a:rPr>
              <a:t>nd</a:t>
            </a:r>
            <a:r>
              <a:rPr lang="en-US" sz="1400" b="1" dirty="0" smtClean="0">
                <a:latin typeface="Times New Roman" pitchFamily="18" charset="0"/>
                <a:cs typeface="Times New Roman" pitchFamily="18" charset="0"/>
              </a:rPr>
              <a:t> ed. - [S. l.] : Elsevier/ Saunders , 2015. </a:t>
            </a:r>
            <a:endParaRPr lang="ru-RU" sz="1400" b="1" dirty="0">
              <a:latin typeface="Times New Roman" pitchFamily="18" charset="0"/>
              <a:cs typeface="Times New Roman" pitchFamily="18" charset="0"/>
            </a:endParaRPr>
          </a:p>
        </p:txBody>
      </p:sp>
      <p:sp>
        <p:nvSpPr>
          <p:cNvPr id="10241" name="Rectangle 1"/>
          <p:cNvSpPr>
            <a:spLocks noChangeArrowheads="1"/>
          </p:cNvSpPr>
          <p:nvPr/>
        </p:nvSpPr>
        <p:spPr bwMode="auto">
          <a:xfrm>
            <a:off x="4071934" y="1071546"/>
            <a:ext cx="428628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Т</a:t>
            </a:r>
            <a:r>
              <a:rPr kumimoji="0" lang="en-US"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his book provides the latest, most important knowledge in the field of pathology in a readable and interesting way, providing an optimal understanding of the latest fundamental scientific and clinical materials. Hi qt-quality photos and full – color illustrations reflect new information in the field of molecular biology, classification of diseases new drugs and treatments, and much more</a:t>
            </a:r>
            <a:r>
              <a:rPr kumimoji="0" lang="ru-RU"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a:t>
            </a:r>
            <a:endParaRPr kumimoji="0" lang="en-US"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C:\Documents and Settings\74\Рабочий стол\виртуалды 2.files\image012.jpg"/>
          <p:cNvPicPr>
            <a:picLocks noChangeAspect="1" noChangeArrowheads="1"/>
          </p:cNvPicPr>
          <p:nvPr/>
        </p:nvPicPr>
        <p:blipFill>
          <a:blip r:embed="rId2"/>
          <a:srcRect/>
          <a:stretch>
            <a:fillRect/>
          </a:stretch>
        </p:blipFill>
        <p:spPr bwMode="auto">
          <a:xfrm>
            <a:off x="927451" y="928670"/>
            <a:ext cx="2408308" cy="3643338"/>
          </a:xfrm>
          <a:prstGeom prst="rect">
            <a:avLst/>
          </a:prstGeom>
          <a:noFill/>
          <a:effectLst>
            <a:glow rad="63500">
              <a:schemeClr val="accent2">
                <a:satMod val="175000"/>
                <a:alpha val="40000"/>
              </a:schemeClr>
            </a:glow>
          </a:effectLst>
          <a:scene3d>
            <a:camera prst="obliqueTopRight"/>
            <a:lightRig rig="threePt" dir="t"/>
          </a:scene3d>
          <a:sp3d>
            <a:bevelT/>
          </a:sp3d>
        </p:spPr>
      </p:pic>
      <p:sp>
        <p:nvSpPr>
          <p:cNvPr id="4" name="TextBox 3"/>
          <p:cNvSpPr txBox="1"/>
          <p:nvPr/>
        </p:nvSpPr>
        <p:spPr>
          <a:xfrm>
            <a:off x="857224" y="5072074"/>
            <a:ext cx="3500462" cy="1169551"/>
          </a:xfrm>
          <a:prstGeom prst="rect">
            <a:avLst/>
          </a:prstGeom>
          <a:noFill/>
        </p:spPr>
        <p:txBody>
          <a:bodyPr wrap="square" rtlCol="0">
            <a:spAutoFit/>
          </a:bodyPr>
          <a:lstStyle/>
          <a:p>
            <a:r>
              <a:rPr lang="ru-RU" sz="1400" b="1" dirty="0" smtClean="0">
                <a:latin typeface="Times New Roman" pitchFamily="18" charset="0"/>
                <a:cs typeface="Times New Roman" pitchFamily="18" charset="0"/>
              </a:rPr>
              <a:t>616-091</a:t>
            </a:r>
            <a:br>
              <a:rPr lang="ru-RU" sz="1400" b="1" dirty="0" smtClean="0">
                <a:latin typeface="Times New Roman" pitchFamily="18" charset="0"/>
                <a:cs typeface="Times New Roman" pitchFamily="18" charset="0"/>
              </a:rPr>
            </a:br>
            <a:r>
              <a:rPr lang="ru-RU" sz="1400" b="1" dirty="0" smtClean="0">
                <a:latin typeface="Times New Roman" pitchFamily="18" charset="0"/>
                <a:cs typeface="Times New Roman" pitchFamily="18" charset="0"/>
              </a:rPr>
              <a:t>К 91</a:t>
            </a:r>
            <a:br>
              <a:rPr lang="ru-RU" sz="1400" b="1" dirty="0" smtClean="0">
                <a:latin typeface="Times New Roman" pitchFamily="18" charset="0"/>
                <a:cs typeface="Times New Roman" pitchFamily="18" charset="0"/>
              </a:rPr>
            </a:br>
            <a:r>
              <a:rPr lang="en-US" sz="1400" b="1" dirty="0" smtClean="0">
                <a:latin typeface="Times New Roman" pitchFamily="18" charset="0"/>
                <a:cs typeface="Times New Roman" pitchFamily="18" charset="0"/>
              </a:rPr>
              <a:t>Kumar , V. Robbins Basic Pathology : V. Kumar , A. K. </a:t>
            </a:r>
            <a:r>
              <a:rPr lang="en-US" sz="1400" b="1" dirty="0" err="1" smtClean="0">
                <a:latin typeface="Times New Roman" pitchFamily="18" charset="0"/>
                <a:cs typeface="Times New Roman" pitchFamily="18" charset="0"/>
              </a:rPr>
              <a:t>Abbas</a:t>
            </a:r>
            <a:r>
              <a:rPr lang="en-US" sz="1400" b="1" dirty="0" smtClean="0">
                <a:latin typeface="Times New Roman" pitchFamily="18" charset="0"/>
                <a:cs typeface="Times New Roman" pitchFamily="18" charset="0"/>
              </a:rPr>
              <a:t>, J. C. Aster. - 10 </a:t>
            </a:r>
            <a:r>
              <a:rPr lang="en-US" sz="1400" b="1" dirty="0" err="1" smtClean="0">
                <a:latin typeface="Times New Roman" pitchFamily="18" charset="0"/>
                <a:cs typeface="Times New Roman" pitchFamily="18" charset="0"/>
              </a:rPr>
              <a:t>nd</a:t>
            </a:r>
            <a:r>
              <a:rPr lang="en-US" sz="1400" b="1" dirty="0" smtClean="0">
                <a:latin typeface="Times New Roman" pitchFamily="18" charset="0"/>
                <a:cs typeface="Times New Roman" pitchFamily="18" charset="0"/>
              </a:rPr>
              <a:t> ed. - : Elsevier, 2018</a:t>
            </a:r>
            <a:endParaRPr lang="ru-RU" sz="1400" b="1" dirty="0">
              <a:latin typeface="Times New Roman" pitchFamily="18" charset="0"/>
              <a:cs typeface="Times New Roman" pitchFamily="18" charset="0"/>
            </a:endParaRPr>
          </a:p>
        </p:txBody>
      </p:sp>
      <p:sp>
        <p:nvSpPr>
          <p:cNvPr id="5" name="Заголовок 4"/>
          <p:cNvSpPr>
            <a:spLocks noGrp="1"/>
          </p:cNvSpPr>
          <p:nvPr>
            <p:ph type="title"/>
          </p:nvPr>
        </p:nvSpPr>
        <p:spPr>
          <a:xfrm>
            <a:off x="4214810" y="285728"/>
            <a:ext cx="3857652" cy="4071966"/>
          </a:xfrm>
        </p:spPr>
        <p:txBody>
          <a:bodyPr>
            <a:noAutofit/>
          </a:bodyPr>
          <a:lstStyle/>
          <a:p>
            <a:r>
              <a:rPr lang="en-US" sz="1800" dirty="0" smtClean="0">
                <a:solidFill>
                  <a:schemeClr val="tx1"/>
                </a:solidFill>
                <a:cs typeface="Times New Roman" pitchFamily="18" charset="0"/>
              </a:rPr>
              <a:t>This book provides a readable, well-illustrated and  concise overview of the  principles of human pathology, which is ideal for today’s busy  students.  This carefully  revised edition with  a strong  focus on pathogenesis  and  clinical  signs of the  disease, adding  new  artwork  and  more  schematic diagrams to further assist in  summarizing  the  underlying pathological  processes and  expand the already impressive  illustrative  program.</a:t>
            </a:r>
            <a:endParaRPr lang="ru-RU" sz="1800" dirty="0">
              <a:solidFill>
                <a:schemeClr val="tx1"/>
              </a:solidFill>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C:\Documents and Settings\74\Рабочий стол\виртуалды 2.files\image014.jpg"/>
          <p:cNvPicPr>
            <a:picLocks noChangeAspect="1" noChangeArrowheads="1"/>
          </p:cNvPicPr>
          <p:nvPr/>
        </p:nvPicPr>
        <p:blipFill>
          <a:blip r:embed="rId2"/>
          <a:srcRect/>
          <a:stretch>
            <a:fillRect/>
          </a:stretch>
        </p:blipFill>
        <p:spPr bwMode="auto">
          <a:xfrm>
            <a:off x="857223" y="610444"/>
            <a:ext cx="2655813" cy="4104439"/>
          </a:xfrm>
          <a:prstGeom prst="rect">
            <a:avLst/>
          </a:prstGeom>
          <a:noFill/>
          <a:ln>
            <a:solidFill>
              <a:srgbClr val="0070C0"/>
            </a:solidFill>
          </a:ln>
          <a:effectLst>
            <a:outerShdw blurRad="50800" dist="38100" dir="18900000" algn="bl" rotWithShape="0">
              <a:prstClr val="black">
                <a:alpha val="40000"/>
              </a:prstClr>
            </a:outerShdw>
          </a:effectLst>
        </p:spPr>
      </p:pic>
      <p:sp>
        <p:nvSpPr>
          <p:cNvPr id="7169" name="Rectangle 1"/>
          <p:cNvSpPr>
            <a:spLocks noChangeArrowheads="1"/>
          </p:cNvSpPr>
          <p:nvPr/>
        </p:nvSpPr>
        <p:spPr bwMode="auto">
          <a:xfrm>
            <a:off x="214282" y="5072074"/>
            <a:ext cx="392909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effectLst/>
                <a:latin typeface="Times New Roman" pitchFamily="18" charset="0"/>
                <a:cs typeface="Times New Roman" pitchFamily="18" charset="0"/>
              </a:rPr>
              <a:t>616-019(084.4)</a:t>
            </a:r>
            <a:br>
              <a:rPr kumimoji="0" lang="ru-RU" sz="1400" b="1" i="0" u="none" strike="noStrike" cap="none" normalizeH="0" baseline="0" dirty="0" smtClean="0">
                <a:ln>
                  <a:noFill/>
                </a:ln>
                <a:effectLst/>
                <a:latin typeface="Times New Roman" pitchFamily="18" charset="0"/>
                <a:cs typeface="Times New Roman" pitchFamily="18" charset="0"/>
              </a:rPr>
            </a:br>
            <a:r>
              <a:rPr kumimoji="0" lang="ru-RU" sz="1400" b="1" i="0" u="none" strike="noStrike" cap="none" normalizeH="0" baseline="0" dirty="0" smtClean="0">
                <a:ln>
                  <a:noFill/>
                </a:ln>
                <a:effectLst/>
                <a:latin typeface="Times New Roman" pitchFamily="18" charset="0"/>
                <a:cs typeface="Times New Roman" pitchFamily="18" charset="0"/>
              </a:rPr>
              <a:t>К 51</a:t>
            </a:r>
            <a:br>
              <a:rPr kumimoji="0" lang="ru-RU" sz="1400" b="1" i="0" u="none" strike="noStrike" cap="none" normalizeH="0" baseline="0" dirty="0" smtClean="0">
                <a:ln>
                  <a:noFill/>
                </a:ln>
                <a:effectLst/>
                <a:latin typeface="Times New Roman" pitchFamily="18" charset="0"/>
                <a:cs typeface="Times New Roman" pitchFamily="18" charset="0"/>
              </a:rPr>
            </a:br>
            <a:r>
              <a:rPr kumimoji="0" lang="ru-RU" sz="1400" b="1" i="0" u="none" strike="noStrike" cap="none" normalizeH="0" baseline="0" dirty="0" err="1" smtClean="0">
                <a:ln>
                  <a:noFill/>
                </a:ln>
                <a:effectLst/>
                <a:latin typeface="Times New Roman" pitchFamily="18" charset="0"/>
                <a:cs typeface="Times New Roman" pitchFamily="18" charset="0"/>
              </a:rPr>
              <a:t>Klatt</a:t>
            </a:r>
            <a:r>
              <a:rPr kumimoji="0" lang="ru-RU" sz="1400" b="1" i="0" u="none" strike="noStrike" cap="none" normalizeH="0" baseline="0" dirty="0" smtClean="0">
                <a:ln>
                  <a:noFill/>
                </a:ln>
                <a:effectLst/>
                <a:latin typeface="Times New Roman" pitchFamily="18" charset="0"/>
                <a:cs typeface="Times New Roman" pitchFamily="18" charset="0"/>
              </a:rPr>
              <a:t>, </a:t>
            </a:r>
            <a:r>
              <a:rPr kumimoji="0" lang="ru-RU" sz="1400" b="1" i="0" u="none" strike="noStrike" cap="none" normalizeH="0" baseline="0" dirty="0" err="1" smtClean="0">
                <a:ln>
                  <a:noFill/>
                </a:ln>
                <a:effectLst/>
                <a:latin typeface="Times New Roman" pitchFamily="18" charset="0"/>
                <a:cs typeface="Times New Roman" pitchFamily="18" charset="0"/>
              </a:rPr>
              <a:t>Edward</a:t>
            </a:r>
            <a:r>
              <a:rPr kumimoji="0" lang="ru-RU" sz="1400" b="1" i="0" u="none" strike="noStrike" cap="none" normalizeH="0" baseline="0" dirty="0" smtClean="0">
                <a:ln>
                  <a:noFill/>
                </a:ln>
                <a:effectLst/>
                <a:latin typeface="Times New Roman" pitchFamily="18" charset="0"/>
                <a:cs typeface="Times New Roman" pitchFamily="18" charset="0"/>
              </a:rPr>
              <a:t> C </a:t>
            </a:r>
            <a:r>
              <a:rPr kumimoji="0" lang="ru-RU" sz="1400" b="1" i="0" u="none" strike="noStrike" cap="none" normalizeH="0" baseline="0" dirty="0" err="1" smtClean="0">
                <a:ln>
                  <a:noFill/>
                </a:ln>
                <a:effectLst/>
                <a:latin typeface="Times New Roman" pitchFamily="18" charset="0"/>
                <a:cs typeface="Times New Roman" pitchFamily="18" charset="0"/>
              </a:rPr>
              <a:t>Robbins</a:t>
            </a:r>
            <a:r>
              <a:rPr kumimoji="0" lang="ru-RU" sz="1400" b="1" i="0" u="none" strike="noStrike" cap="none" normalizeH="0" baseline="0" dirty="0" smtClean="0">
                <a:ln>
                  <a:noFill/>
                </a:ln>
                <a:effectLst/>
                <a:latin typeface="Times New Roman" pitchFamily="18" charset="0"/>
                <a:cs typeface="Times New Roman" pitchFamily="18" charset="0"/>
              </a:rPr>
              <a:t> and </a:t>
            </a:r>
            <a:r>
              <a:rPr kumimoji="0" lang="ru-RU" sz="1400" b="1" i="0" u="none" strike="noStrike" cap="none" normalizeH="0" baseline="0" dirty="0" err="1" smtClean="0">
                <a:ln>
                  <a:noFill/>
                </a:ln>
                <a:effectLst/>
                <a:latin typeface="Times New Roman" pitchFamily="18" charset="0"/>
                <a:cs typeface="Times New Roman" pitchFamily="18" charset="0"/>
              </a:rPr>
              <a:t>Cotran</a:t>
            </a:r>
            <a:r>
              <a:rPr kumimoji="0" lang="ru-RU" sz="1400" b="1" i="0" u="none" strike="noStrike" cap="none" normalizeH="0" baseline="0" dirty="0" smtClean="0">
                <a:ln>
                  <a:noFill/>
                </a:ln>
                <a:effectLst/>
                <a:latin typeface="Times New Roman" pitchFamily="18" charset="0"/>
                <a:cs typeface="Times New Roman" pitchFamily="18" charset="0"/>
              </a:rPr>
              <a:t> </a:t>
            </a:r>
            <a:r>
              <a:rPr kumimoji="0" lang="ru-RU" sz="1400" b="1" i="0" u="none" strike="noStrike" cap="none" normalizeH="0" baseline="0" dirty="0" err="1" smtClean="0">
                <a:ln>
                  <a:noFill/>
                </a:ln>
                <a:effectLst/>
                <a:latin typeface="Times New Roman" pitchFamily="18" charset="0"/>
                <a:cs typeface="Times New Roman" pitchFamily="18" charset="0"/>
              </a:rPr>
              <a:t>Atlas</a:t>
            </a:r>
            <a:r>
              <a:rPr kumimoji="0" lang="ru-RU" sz="1400" b="1" i="0" u="none" strike="noStrike" cap="none" normalizeH="0" baseline="0" dirty="0" smtClean="0">
                <a:ln>
                  <a:noFill/>
                </a:ln>
                <a:effectLst/>
                <a:latin typeface="Times New Roman" pitchFamily="18" charset="0"/>
                <a:cs typeface="Times New Roman" pitchFamily="18" charset="0"/>
              </a:rPr>
              <a:t> of Pathology  : textbook / </a:t>
            </a:r>
            <a:r>
              <a:rPr kumimoji="0" lang="ru-RU" sz="1400" b="1" i="0" u="none" strike="noStrike" cap="none" normalizeH="0" baseline="0" dirty="0" err="1" smtClean="0">
                <a:ln>
                  <a:noFill/>
                </a:ln>
                <a:effectLst/>
                <a:latin typeface="Times New Roman" pitchFamily="18" charset="0"/>
                <a:cs typeface="Times New Roman" pitchFamily="18" charset="0"/>
              </a:rPr>
              <a:t>Edward</a:t>
            </a:r>
            <a:r>
              <a:rPr kumimoji="0" lang="ru-RU" sz="1400" b="1" i="0" u="none" strike="noStrike" cap="none" normalizeH="0" baseline="0" dirty="0" smtClean="0">
                <a:ln>
                  <a:noFill/>
                </a:ln>
                <a:effectLst/>
                <a:latin typeface="Times New Roman" pitchFamily="18" charset="0"/>
                <a:cs typeface="Times New Roman" pitchFamily="18" charset="0"/>
              </a:rPr>
              <a:t> C. </a:t>
            </a:r>
            <a:r>
              <a:rPr kumimoji="0" lang="ru-RU" sz="1400" b="1" i="0" u="none" strike="noStrike" cap="none" normalizeH="0" baseline="0" dirty="0" err="1" smtClean="0">
                <a:ln>
                  <a:noFill/>
                </a:ln>
                <a:effectLst/>
                <a:latin typeface="Times New Roman" pitchFamily="18" charset="0"/>
                <a:cs typeface="Times New Roman" pitchFamily="18" charset="0"/>
              </a:rPr>
              <a:t>Klatt</a:t>
            </a:r>
            <a:r>
              <a:rPr kumimoji="0" lang="ru-RU" sz="1400" b="1" i="0" u="none" strike="noStrike" cap="none" normalizeH="0" baseline="0" dirty="0" smtClean="0">
                <a:ln>
                  <a:noFill/>
                </a:ln>
                <a:effectLst/>
                <a:latin typeface="Times New Roman" pitchFamily="18" charset="0"/>
                <a:cs typeface="Times New Roman" pitchFamily="18" charset="0"/>
              </a:rPr>
              <a:t>. - 3th ed. - Philadelphia :</a:t>
            </a:r>
            <a:r>
              <a:rPr lang="ru-RU" sz="1400" b="1" dirty="0" smtClean="0">
                <a:latin typeface="Times New Roman" pitchFamily="18" charset="0"/>
                <a:cs typeface="Times New Roman" pitchFamily="18" charset="0"/>
              </a:rPr>
              <a:t> </a:t>
            </a:r>
            <a:r>
              <a:rPr kumimoji="0" lang="ru-RU" sz="1400" b="1" i="0" u="none" strike="noStrike" cap="none" normalizeH="0" baseline="0" dirty="0" smtClean="0">
                <a:ln>
                  <a:noFill/>
                </a:ln>
                <a:effectLst/>
                <a:latin typeface="Times New Roman" pitchFamily="18" charset="0"/>
                <a:cs typeface="Times New Roman" pitchFamily="18" charset="0"/>
              </a:rPr>
              <a:t>Elsevier </a:t>
            </a:r>
            <a:r>
              <a:rPr kumimoji="0" lang="ru-RU" sz="1400" b="1" i="0" u="none" strike="noStrike" cap="none" normalizeH="0" baseline="0" dirty="0" err="1" smtClean="0">
                <a:ln>
                  <a:noFill/>
                </a:ln>
                <a:effectLst/>
                <a:latin typeface="Times New Roman" pitchFamily="18" charset="0"/>
                <a:cs typeface="Times New Roman" pitchFamily="18" charset="0"/>
              </a:rPr>
              <a:t>Saunders</a:t>
            </a:r>
            <a:r>
              <a:rPr kumimoji="0" lang="ru-RU" sz="1400" b="1" i="0" u="none" strike="noStrike" cap="none" normalizeH="0" baseline="0" dirty="0" smtClean="0">
                <a:ln>
                  <a:noFill/>
                </a:ln>
                <a:effectLst/>
                <a:latin typeface="Times New Roman" pitchFamily="18" charset="0"/>
                <a:cs typeface="Times New Roman" pitchFamily="18" charset="0"/>
              </a:rPr>
              <a:t>, 2014. </a:t>
            </a:r>
          </a:p>
        </p:txBody>
      </p:sp>
      <p:sp>
        <p:nvSpPr>
          <p:cNvPr id="5" name="Прямоугольник 4"/>
          <p:cNvSpPr/>
          <p:nvPr/>
        </p:nvSpPr>
        <p:spPr>
          <a:xfrm>
            <a:off x="4429124" y="357166"/>
            <a:ext cx="4143404" cy="5909310"/>
          </a:xfrm>
          <a:prstGeom prst="rect">
            <a:avLst/>
          </a:prstGeom>
        </p:spPr>
        <p:txBody>
          <a:bodyPr wrap="square">
            <a:spAutoFit/>
          </a:bodyPr>
          <a:lstStyle/>
          <a:p>
            <a:r>
              <a:rPr lang="en-US" dirty="0" smtClean="0">
                <a:latin typeface="+mj-lt"/>
                <a:ea typeface="Times New Roman" pitchFamily="18" charset="0"/>
                <a:cs typeface="Times New Roman" pitchFamily="18" charset="0"/>
              </a:rPr>
              <a:t>This book is the eighth edition of one of the popular medical text books in the world. It contains modern knowledge of pathology presented in full by leading  experts in this field reveals the basic concepts in a simple form provides the reader witch information about the pathological foundations of diseases with clinical and morphological compressions including on the basic of the latest achievements of cellular and molecular biology. As in previous editions unresolved issues are discussed in  detail to engage the reader in the search for answers .This edition has been revised and supplemented with more than 1600 color photographical drawings and tables which simplifies the development of the materials. The book is intended for students of medical schools and for practitioners.  </a:t>
            </a:r>
            <a:endParaRPr lang="ru-RU" dirty="0">
              <a:latin typeface="+mj-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C:\Documents and Settings\74\Рабочий стол\виртуалды 2.files\image026.jpg"/>
          <p:cNvPicPr>
            <a:picLocks noChangeAspect="1" noChangeArrowheads="1"/>
          </p:cNvPicPr>
          <p:nvPr/>
        </p:nvPicPr>
        <p:blipFill>
          <a:blip r:embed="rId2"/>
          <a:srcRect/>
          <a:stretch>
            <a:fillRect/>
          </a:stretch>
        </p:blipFill>
        <p:spPr bwMode="auto">
          <a:xfrm>
            <a:off x="816787" y="785794"/>
            <a:ext cx="2407326" cy="3357586"/>
          </a:xfrm>
          <a:prstGeom prst="rect">
            <a:avLst/>
          </a:prstGeom>
          <a:noFill/>
          <a:ln w="12700">
            <a:solidFill>
              <a:srgbClr val="7030A0"/>
            </a:solidFill>
          </a:ln>
          <a:effectLst>
            <a:glow rad="101600">
              <a:srgbClr val="7030A0">
                <a:alpha val="60000"/>
              </a:srgbClr>
            </a:glow>
          </a:effectLst>
        </p:spPr>
      </p:pic>
      <p:sp>
        <p:nvSpPr>
          <p:cNvPr id="5" name="TextBox 4"/>
          <p:cNvSpPr txBox="1"/>
          <p:nvPr/>
        </p:nvSpPr>
        <p:spPr>
          <a:xfrm>
            <a:off x="3929058" y="1071546"/>
            <a:ext cx="4714908" cy="2585323"/>
          </a:xfrm>
          <a:prstGeom prst="rect">
            <a:avLst/>
          </a:prstGeom>
          <a:noFill/>
        </p:spPr>
        <p:txBody>
          <a:bodyPr wrap="square" rtlCol="0">
            <a:spAutoFit/>
          </a:bodyPr>
          <a:lstStyle/>
          <a:p>
            <a:r>
              <a:rPr lang="en-US" dirty="0" smtClean="0">
                <a:latin typeface="+mj-lt"/>
                <a:cs typeface="Times New Roman" pitchFamily="18" charset="0"/>
              </a:rPr>
              <a:t>This book shows the most important knowledge in the field  of  pathology in a readable and interesting way, providing an optimal understanding of the latest fundamental scientific and clinical materials. High-quality photos and  full-color illustration reflect  new information in the field of molecular biology, classification of  diseases, new drugs and treatment and  much more.</a:t>
            </a:r>
            <a:endParaRPr lang="ru-RU" dirty="0">
              <a:latin typeface="+mj-lt"/>
              <a:cs typeface="Times New Roman" pitchFamily="18" charset="0"/>
            </a:endParaRPr>
          </a:p>
        </p:txBody>
      </p:sp>
      <p:sp>
        <p:nvSpPr>
          <p:cNvPr id="3073" name="Rectangle 1"/>
          <p:cNvSpPr>
            <a:spLocks noChangeArrowheads="1"/>
          </p:cNvSpPr>
          <p:nvPr/>
        </p:nvSpPr>
        <p:spPr bwMode="auto">
          <a:xfrm>
            <a:off x="214282" y="4714884"/>
            <a:ext cx="3929090" cy="11695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effectLst/>
                <a:latin typeface="Times New Roman" pitchFamily="18" charset="0"/>
                <a:cs typeface="Times New Roman" pitchFamily="18" charset="0"/>
              </a:rPr>
              <a:t>616</a:t>
            </a:r>
            <a:r>
              <a:rPr kumimoji="0" lang="en-US" sz="1400" b="1" i="0" u="none" strike="noStrike" cap="none" normalizeH="0" baseline="0" dirty="0" smtClean="0">
                <a:ln>
                  <a:noFill/>
                </a:ln>
                <a:effectLst/>
                <a:latin typeface="Times New Roman" pitchFamily="18" charset="0"/>
                <a:cs typeface="Times New Roman" pitchFamily="18" charset="0"/>
              </a:rPr>
              <a:t>   </a:t>
            </a:r>
            <a:r>
              <a:rPr kumimoji="0" lang="ru-RU" sz="1400" b="1" i="0" u="none" strike="noStrike" cap="none" normalizeH="0" baseline="0" dirty="0" smtClean="0">
                <a:ln>
                  <a:noFill/>
                </a:ln>
                <a:effectLst/>
                <a:latin typeface="Times New Roman" pitchFamily="18" charset="0"/>
                <a:cs typeface="Times New Roman" pitchFamily="18" charset="0"/>
              </a:rPr>
              <a:t>K 61</a:t>
            </a:r>
            <a:br>
              <a:rPr kumimoji="0" lang="ru-RU" sz="1400" b="1" i="0" u="none" strike="noStrike" cap="none" normalizeH="0" baseline="0" dirty="0" smtClean="0">
                <a:ln>
                  <a:noFill/>
                </a:ln>
                <a:effectLst/>
                <a:latin typeface="Times New Roman" pitchFamily="18" charset="0"/>
                <a:cs typeface="Times New Roman" pitchFamily="18" charset="0"/>
              </a:rPr>
            </a:br>
            <a:r>
              <a:rPr kumimoji="0" lang="ru-RU" sz="1400" b="1" i="0" u="none" strike="noStrike" cap="none" normalizeH="0" baseline="0" dirty="0" err="1" smtClean="0">
                <a:ln>
                  <a:noFill/>
                </a:ln>
                <a:effectLst/>
                <a:latin typeface="Times New Roman" pitchFamily="18" charset="0"/>
                <a:cs typeface="Times New Roman" pitchFamily="18" charset="0"/>
              </a:rPr>
              <a:t>Klatt</a:t>
            </a:r>
            <a:r>
              <a:rPr kumimoji="0" lang="ru-RU" sz="1400" b="1" i="0" u="none" strike="noStrike" cap="none" normalizeH="0" baseline="0" dirty="0" smtClean="0">
                <a:ln>
                  <a:noFill/>
                </a:ln>
                <a:effectLst/>
                <a:latin typeface="Times New Roman" pitchFamily="18" charset="0"/>
                <a:cs typeface="Times New Roman" pitchFamily="18" charset="0"/>
              </a:rPr>
              <a:t> , </a:t>
            </a:r>
            <a:r>
              <a:rPr kumimoji="0" lang="ru-RU" sz="1400" b="1" i="0" u="none" strike="noStrike" cap="none" normalizeH="0" baseline="0" dirty="0" err="1" smtClean="0">
                <a:ln>
                  <a:noFill/>
                </a:ln>
                <a:effectLst/>
                <a:latin typeface="Times New Roman" pitchFamily="18" charset="0"/>
                <a:cs typeface="Times New Roman" pitchFamily="18" charset="0"/>
              </a:rPr>
              <a:t>Edward</a:t>
            </a:r>
            <a:r>
              <a:rPr kumimoji="0" lang="ru-RU" sz="1400" b="1" i="0" u="none" strike="noStrike" cap="none" normalizeH="0" baseline="0" dirty="0" smtClean="0">
                <a:ln>
                  <a:noFill/>
                </a:ln>
                <a:effectLst/>
                <a:latin typeface="Times New Roman" pitchFamily="18" charset="0"/>
                <a:cs typeface="Times New Roman" pitchFamily="18" charset="0"/>
              </a:rPr>
              <a:t> C. </a:t>
            </a:r>
            <a:r>
              <a:rPr kumimoji="0" lang="ru-RU" sz="1400" b="1" i="0" u="none" strike="noStrike" cap="none" normalizeH="0" baseline="0" dirty="0" err="1" smtClean="0">
                <a:ln>
                  <a:noFill/>
                </a:ln>
                <a:effectLst/>
                <a:latin typeface="Times New Roman" pitchFamily="18" charset="0"/>
                <a:cs typeface="Times New Roman" pitchFamily="18" charset="0"/>
              </a:rPr>
              <a:t>Robbins</a:t>
            </a:r>
            <a:r>
              <a:rPr kumimoji="0" lang="ru-RU" sz="1400" b="1" i="0" u="none" strike="noStrike" cap="none" normalizeH="0" baseline="0" dirty="0" smtClean="0">
                <a:ln>
                  <a:noFill/>
                </a:ln>
                <a:effectLst/>
                <a:latin typeface="Times New Roman" pitchFamily="18" charset="0"/>
                <a:cs typeface="Times New Roman" pitchFamily="18" charset="0"/>
              </a:rPr>
              <a:t> and </a:t>
            </a:r>
            <a:r>
              <a:rPr kumimoji="0" lang="ru-RU" sz="1400" b="1" i="0" u="none" strike="noStrike" cap="none" normalizeH="0" baseline="0" dirty="0" err="1" smtClean="0">
                <a:ln>
                  <a:noFill/>
                </a:ln>
                <a:effectLst/>
                <a:latin typeface="Times New Roman" pitchFamily="18" charset="0"/>
                <a:cs typeface="Times New Roman" pitchFamily="18" charset="0"/>
              </a:rPr>
              <a:t>Cotran</a:t>
            </a:r>
            <a:r>
              <a:rPr kumimoji="0" lang="ru-RU" sz="1400" b="1" i="0" u="none" strike="noStrike" cap="none" normalizeH="0" baseline="0" dirty="0" smtClean="0">
                <a:ln>
                  <a:noFill/>
                </a:ln>
                <a:effectLst/>
                <a:latin typeface="Times New Roman" pitchFamily="18" charset="0"/>
                <a:cs typeface="Times New Roman" pitchFamily="18" charset="0"/>
              </a:rPr>
              <a:t>. </a:t>
            </a:r>
            <a:r>
              <a:rPr kumimoji="0" lang="ru-RU" sz="1400" b="1" i="0" u="none" strike="noStrike" cap="none" normalizeH="0" baseline="0" dirty="0" err="1" smtClean="0">
                <a:ln>
                  <a:noFill/>
                </a:ln>
                <a:effectLst/>
                <a:latin typeface="Times New Roman" pitchFamily="18" charset="0"/>
                <a:cs typeface="Times New Roman" pitchFamily="18" charset="0"/>
              </a:rPr>
              <a:t>Review</a:t>
            </a:r>
            <a:r>
              <a:rPr kumimoji="0" lang="ru-RU" sz="1400" b="1" i="0" u="none" strike="noStrike" cap="none" normalizeH="0" baseline="0" dirty="0" smtClean="0">
                <a:ln>
                  <a:noFill/>
                </a:ln>
                <a:effectLst/>
                <a:latin typeface="Times New Roman" pitchFamily="18" charset="0"/>
                <a:cs typeface="Times New Roman" pitchFamily="18" charset="0"/>
              </a:rPr>
              <a:t> of Pathology [</a:t>
            </a:r>
            <a:r>
              <a:rPr kumimoji="0" lang="ru-RU" sz="1400" b="1" i="0" u="none" strike="noStrike" cap="none" normalizeH="0" baseline="0" dirty="0" err="1" smtClean="0">
                <a:ln>
                  <a:noFill/>
                </a:ln>
                <a:effectLst/>
                <a:latin typeface="Times New Roman" pitchFamily="18" charset="0"/>
                <a:cs typeface="Times New Roman" pitchFamily="18" charset="0"/>
              </a:rPr>
              <a:t>Edward</a:t>
            </a:r>
            <a:r>
              <a:rPr kumimoji="0" lang="ru-RU" sz="1400" b="1" i="0" u="none" strike="noStrike" cap="none" normalizeH="0" baseline="0" dirty="0" smtClean="0">
                <a:ln>
                  <a:noFill/>
                </a:ln>
                <a:effectLst/>
                <a:latin typeface="Times New Roman" pitchFamily="18" charset="0"/>
                <a:cs typeface="Times New Roman" pitchFamily="18" charset="0"/>
              </a:rPr>
              <a:t> C. </a:t>
            </a:r>
            <a:r>
              <a:rPr kumimoji="0" lang="ru-RU" sz="1400" b="1" i="0" u="none" strike="noStrike" cap="none" normalizeH="0" baseline="0" dirty="0" err="1" smtClean="0">
                <a:ln>
                  <a:noFill/>
                </a:ln>
                <a:effectLst/>
                <a:latin typeface="Times New Roman" pitchFamily="18" charset="0"/>
                <a:cs typeface="Times New Roman" pitchFamily="18" charset="0"/>
              </a:rPr>
              <a:t>Klatt</a:t>
            </a:r>
            <a:r>
              <a:rPr kumimoji="0" lang="ru-RU" sz="1400" b="1" i="0" u="none" strike="noStrike" cap="none" normalizeH="0" baseline="0" dirty="0" smtClean="0">
                <a:ln>
                  <a:noFill/>
                </a:ln>
                <a:effectLst/>
                <a:latin typeface="Times New Roman" pitchFamily="18" charset="0"/>
                <a:cs typeface="Times New Roman" pitchFamily="18" charset="0"/>
              </a:rPr>
              <a:t> , V. Kumar . - 4 </a:t>
            </a:r>
            <a:r>
              <a:rPr kumimoji="0" lang="ru-RU" sz="1400" b="1" i="0" u="none" strike="noStrike" cap="none" normalizeH="0" baseline="0" dirty="0" err="1" smtClean="0">
                <a:ln>
                  <a:noFill/>
                </a:ln>
                <a:effectLst/>
                <a:latin typeface="Times New Roman" pitchFamily="18" charset="0"/>
                <a:cs typeface="Times New Roman" pitchFamily="18" charset="0"/>
              </a:rPr>
              <a:t>nd</a:t>
            </a:r>
            <a:r>
              <a:rPr kumimoji="0" lang="ru-RU" sz="1400" b="1" i="0" u="none" strike="noStrike" cap="none" normalizeH="0" baseline="0" dirty="0" smtClean="0">
                <a:ln>
                  <a:noFill/>
                </a:ln>
                <a:effectLst/>
                <a:latin typeface="Times New Roman" pitchFamily="18" charset="0"/>
                <a:cs typeface="Times New Roman" pitchFamily="18" charset="0"/>
              </a:rPr>
              <a:t> ed.: Elsevier </a:t>
            </a:r>
            <a:r>
              <a:rPr kumimoji="0" lang="ru-RU" sz="1400" b="1" i="0" u="none" strike="noStrike" cap="none" normalizeH="0" baseline="0" dirty="0" err="1" smtClean="0">
                <a:ln>
                  <a:noFill/>
                </a:ln>
                <a:effectLst/>
                <a:latin typeface="Times New Roman" pitchFamily="18" charset="0"/>
                <a:cs typeface="Times New Roman" pitchFamily="18" charset="0"/>
              </a:rPr>
              <a:t>Saunders</a:t>
            </a:r>
            <a:r>
              <a:rPr kumimoji="0" lang="ru-RU" sz="1400" b="1" i="0" u="none" strike="noStrike" cap="none" normalizeH="0" baseline="0" dirty="0" smtClean="0">
                <a:ln>
                  <a:noFill/>
                </a:ln>
                <a:effectLst/>
                <a:latin typeface="Times New Roman" pitchFamily="18" charset="0"/>
                <a:cs typeface="Times New Roman" pitchFamily="18" charset="0"/>
              </a:rPr>
              <a:t>, 2015.</a:t>
            </a:r>
            <a:endParaRPr kumimoji="0" lang="ru-RU" sz="1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C:\Documents and Settings\74\Рабочий стол\виртуалды 2.files\image024.jpg"/>
          <p:cNvPicPr>
            <a:picLocks noChangeAspect="1" noChangeArrowheads="1"/>
          </p:cNvPicPr>
          <p:nvPr/>
        </p:nvPicPr>
        <p:blipFill>
          <a:blip r:embed="rId2"/>
          <a:srcRect/>
          <a:stretch>
            <a:fillRect/>
          </a:stretch>
        </p:blipFill>
        <p:spPr bwMode="auto">
          <a:xfrm>
            <a:off x="500034" y="642918"/>
            <a:ext cx="2394874" cy="3143272"/>
          </a:xfrm>
          <a:prstGeom prst="rect">
            <a:avLst/>
          </a:prstGeom>
          <a:noFill/>
          <a:effectLst>
            <a:glow rad="139700">
              <a:schemeClr val="accent1">
                <a:satMod val="175000"/>
                <a:alpha val="40000"/>
              </a:schemeClr>
            </a:glow>
          </a:effectLst>
        </p:spPr>
      </p:pic>
      <p:sp>
        <p:nvSpPr>
          <p:cNvPr id="4098" name="Rectangle 2"/>
          <p:cNvSpPr>
            <a:spLocks noChangeArrowheads="1"/>
          </p:cNvSpPr>
          <p:nvPr/>
        </p:nvSpPr>
        <p:spPr bwMode="auto">
          <a:xfrm>
            <a:off x="0" y="4500571"/>
            <a:ext cx="350043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solidFill>
                  <a:schemeClr val="tx1"/>
                </a:solidFill>
                <a:effectLst/>
                <a:latin typeface="Times New Roman" pitchFamily="18" charset="0"/>
                <a:cs typeface="Times New Roman" pitchFamily="18" charset="0"/>
              </a:rPr>
              <a:t>615.03</a:t>
            </a:r>
            <a:br>
              <a:rPr kumimoji="0" lang="ru-RU" sz="1400" b="1" i="0" u="none" strike="noStrike" cap="none" normalizeH="0" baseline="0" dirty="0" smtClean="0">
                <a:ln>
                  <a:noFill/>
                </a:ln>
                <a:solidFill>
                  <a:schemeClr val="tx1"/>
                </a:solidFill>
                <a:effectLst/>
                <a:latin typeface="Times New Roman" pitchFamily="18" charset="0"/>
                <a:cs typeface="Times New Roman" pitchFamily="18" charset="0"/>
              </a:rPr>
            </a:br>
            <a:r>
              <a:rPr kumimoji="0" lang="ru-RU" sz="1400" b="1" i="0" u="none" strike="noStrike" cap="none" normalizeH="0" baseline="0" dirty="0" smtClean="0">
                <a:ln>
                  <a:noFill/>
                </a:ln>
                <a:solidFill>
                  <a:schemeClr val="tx1"/>
                </a:solidFill>
                <a:effectLst/>
                <a:latin typeface="Times New Roman" pitchFamily="18" charset="0"/>
                <a:cs typeface="Times New Roman" pitchFamily="18" charset="0"/>
              </a:rPr>
              <a:t>B 29</a:t>
            </a:r>
            <a:br>
              <a:rPr kumimoji="0" lang="ru-RU" sz="1400" b="1" i="0" u="none" strike="noStrike" cap="none" normalizeH="0" baseline="0" dirty="0" smtClean="0">
                <a:ln>
                  <a:noFill/>
                </a:ln>
                <a:solidFill>
                  <a:schemeClr val="tx1"/>
                </a:solidFill>
                <a:effectLst/>
                <a:latin typeface="Times New Roman" pitchFamily="18" charset="0"/>
                <a:cs typeface="Times New Roman" pitchFamily="18" charset="0"/>
              </a:rPr>
            </a:br>
            <a:r>
              <a:rPr kumimoji="0" lang="ru-RU" sz="1400" b="1" i="0" u="none" strike="noStrike" cap="none" normalizeH="0" baseline="0" dirty="0" err="1" smtClean="0">
                <a:ln>
                  <a:noFill/>
                </a:ln>
                <a:effectLst/>
                <a:latin typeface="Times New Roman" pitchFamily="18" charset="0"/>
                <a:cs typeface="Times New Roman" pitchFamily="18" charset="0"/>
              </a:rPr>
              <a:t>Katzung</a:t>
            </a:r>
            <a:r>
              <a:rPr kumimoji="0" lang="ru-RU" sz="1400" b="1" i="0" u="none" strike="noStrike" cap="none" normalizeH="0" baseline="0" dirty="0" smtClean="0">
                <a:ln>
                  <a:noFill/>
                </a:ln>
                <a:effectLst/>
                <a:latin typeface="Times New Roman" pitchFamily="18" charset="0"/>
                <a:cs typeface="Times New Roman" pitchFamily="18" charset="0"/>
              </a:rPr>
              <a:t> , </a:t>
            </a:r>
            <a:r>
              <a:rPr kumimoji="0" lang="ru-RU" sz="1400" b="1" i="0" u="none" strike="noStrike" cap="none" normalizeH="0" baseline="0" dirty="0" err="1" smtClean="0">
                <a:ln>
                  <a:noFill/>
                </a:ln>
                <a:effectLst/>
                <a:latin typeface="Times New Roman" pitchFamily="18" charset="0"/>
                <a:cs typeface="Times New Roman" pitchFamily="18" charset="0"/>
              </a:rPr>
              <a:t>Bertram</a:t>
            </a:r>
            <a:r>
              <a:rPr kumimoji="0" lang="ru-RU" sz="1400" b="1" i="0" u="none" strike="noStrike" cap="none" normalizeH="0" baseline="0" dirty="0" smtClean="0">
                <a:ln>
                  <a:noFill/>
                </a:ln>
                <a:effectLst/>
                <a:latin typeface="Times New Roman" pitchFamily="18" charset="0"/>
                <a:cs typeface="Times New Roman" pitchFamily="18" charset="0"/>
              </a:rPr>
              <a:t> G. </a:t>
            </a:r>
            <a:r>
              <a:rPr kumimoji="0" lang="ru-RU" sz="1400" i="0" strike="noStrike" cap="none" normalizeH="0" baseline="0" dirty="0" smtClean="0">
                <a:ln>
                  <a:noFill/>
                </a:ln>
                <a:effectLst/>
                <a:latin typeface="Times New Roman" pitchFamily="18" charset="0"/>
                <a:cs typeface="Times New Roman" pitchFamily="18" charset="0"/>
              </a:rPr>
              <a:t>Basic and Clinical </a:t>
            </a:r>
            <a:r>
              <a:rPr kumimoji="0" lang="ru-RU" sz="1400" b="1" i="0" strike="noStrike" cap="none" normalizeH="0" baseline="0" dirty="0" err="1" smtClean="0">
                <a:ln>
                  <a:noFill/>
                </a:ln>
                <a:effectLst/>
                <a:latin typeface="Times New Roman" pitchFamily="18" charset="0"/>
                <a:cs typeface="Times New Roman" pitchFamily="18" charset="0"/>
              </a:rPr>
              <a:t>Pharmacology</a:t>
            </a:r>
            <a:r>
              <a:rPr kumimoji="0" lang="ru-RU" sz="1400" b="1" i="0" strike="noStrike" cap="none" normalizeH="0" baseline="0" dirty="0" smtClean="0">
                <a:ln>
                  <a:noFill/>
                </a:ln>
                <a:effectLst/>
                <a:latin typeface="Times New Roman" pitchFamily="18" charset="0"/>
                <a:cs typeface="Times New Roman" pitchFamily="18" charset="0"/>
              </a:rPr>
              <a:t> </a:t>
            </a:r>
            <a:r>
              <a:rPr kumimoji="0" lang="ru-RU" sz="1400" b="1" i="0" u="none" strike="noStrike" cap="none" normalizeH="0" baseline="0" dirty="0" smtClean="0">
                <a:ln>
                  <a:noFill/>
                </a:ln>
                <a:effectLst/>
                <a:latin typeface="Times New Roman" pitchFamily="18" charset="0"/>
                <a:cs typeface="Times New Roman" pitchFamily="18" charset="0"/>
              </a:rPr>
              <a:t>/ </a:t>
            </a:r>
            <a:r>
              <a:rPr kumimoji="0" lang="ru-RU" sz="1400" b="1" i="0" u="none" strike="noStrike" cap="none" normalizeH="0" baseline="0" dirty="0" err="1" smtClean="0">
                <a:ln>
                  <a:noFill/>
                </a:ln>
                <a:effectLst/>
                <a:latin typeface="Times New Roman" pitchFamily="18" charset="0"/>
                <a:cs typeface="Times New Roman" pitchFamily="18" charset="0"/>
              </a:rPr>
              <a:t>Katzung</a:t>
            </a:r>
            <a:r>
              <a:rPr kumimoji="0" lang="ru-RU" sz="1400" b="1" i="0" u="none" strike="noStrike" cap="none" normalizeH="0" baseline="0" dirty="0" smtClean="0">
                <a:ln>
                  <a:noFill/>
                </a:ln>
                <a:effectLst/>
                <a:latin typeface="Times New Roman" pitchFamily="18" charset="0"/>
                <a:cs typeface="Times New Roman" pitchFamily="18" charset="0"/>
              </a:rPr>
              <a:t> </a:t>
            </a:r>
            <a:r>
              <a:rPr kumimoji="0" lang="ru-RU" sz="1400" b="1" i="0" u="none" strike="noStrike" cap="none" normalizeH="0" baseline="0" dirty="0" err="1" smtClean="0">
                <a:ln>
                  <a:noFill/>
                </a:ln>
                <a:effectLst/>
                <a:latin typeface="Times New Roman" pitchFamily="18" charset="0"/>
                <a:cs typeface="Times New Roman" pitchFamily="18" charset="0"/>
              </a:rPr>
              <a:t>Bertram</a:t>
            </a:r>
            <a:r>
              <a:rPr kumimoji="0" lang="ru-RU" sz="1400" b="1" i="0" u="none" strike="noStrike" cap="none" normalizeH="0" baseline="0" dirty="0" smtClean="0">
                <a:ln>
                  <a:noFill/>
                </a:ln>
                <a:effectLst/>
                <a:latin typeface="Times New Roman" pitchFamily="18" charset="0"/>
                <a:cs typeface="Times New Roman" pitchFamily="18" charset="0"/>
              </a:rPr>
              <a:t> G. - 14 </a:t>
            </a:r>
            <a:r>
              <a:rPr kumimoji="0" lang="ru-RU" sz="1400" b="1" i="0" u="none" strike="noStrike" cap="none" normalizeH="0" baseline="0" dirty="0" err="1" smtClean="0">
                <a:ln>
                  <a:noFill/>
                </a:ln>
                <a:effectLst/>
                <a:latin typeface="Times New Roman" pitchFamily="18" charset="0"/>
                <a:cs typeface="Times New Roman" pitchFamily="18" charset="0"/>
              </a:rPr>
              <a:t>nd</a:t>
            </a:r>
            <a:r>
              <a:rPr kumimoji="0" lang="ru-RU" sz="1400" b="1" i="0" u="none" strike="noStrike" cap="none" normalizeH="0" baseline="0" dirty="0" smtClean="0">
                <a:ln>
                  <a:noFill/>
                </a:ln>
                <a:effectLst/>
                <a:latin typeface="Times New Roman" pitchFamily="18" charset="0"/>
                <a:cs typeface="Times New Roman" pitchFamily="18" charset="0"/>
              </a:rPr>
              <a:t> ed. - [S. </a:t>
            </a:r>
            <a:r>
              <a:rPr kumimoji="0" lang="ru-RU" sz="1400" b="1" i="0" u="none" strike="noStrike" cap="none" normalizeH="0" baseline="0" dirty="0" err="1" smtClean="0">
                <a:ln>
                  <a:noFill/>
                </a:ln>
                <a:effectLst/>
                <a:latin typeface="Times New Roman" pitchFamily="18" charset="0"/>
                <a:cs typeface="Times New Roman" pitchFamily="18" charset="0"/>
              </a:rPr>
              <a:t>l</a:t>
            </a:r>
            <a:r>
              <a:rPr kumimoji="0" lang="ru-RU" sz="1400" b="1" i="0" u="none" strike="noStrike" cap="none" normalizeH="0" baseline="0" dirty="0" smtClean="0">
                <a:ln>
                  <a:noFill/>
                </a:ln>
                <a:effectLst/>
                <a:latin typeface="Times New Roman" pitchFamily="18" charset="0"/>
                <a:cs typeface="Times New Roman" pitchFamily="18" charset="0"/>
              </a:rPr>
              <a:t>.] : </a:t>
            </a:r>
            <a:r>
              <a:rPr kumimoji="0" lang="ru-RU" sz="1400" b="1" i="0" u="none" strike="noStrike" cap="none" normalizeH="0" baseline="0" dirty="0" err="1" smtClean="0">
                <a:ln>
                  <a:noFill/>
                </a:ln>
                <a:effectLst/>
                <a:latin typeface="Times New Roman" pitchFamily="18" charset="0"/>
                <a:cs typeface="Times New Roman" pitchFamily="18" charset="0"/>
              </a:rPr>
              <a:t>McGraw-Hill</a:t>
            </a:r>
            <a:r>
              <a:rPr kumimoji="0" lang="ru-RU" sz="1400" b="1" i="0" u="none" strike="noStrike" cap="none" normalizeH="0" baseline="0" dirty="0" smtClean="0">
                <a:ln>
                  <a:noFill/>
                </a:ln>
                <a:effectLst/>
                <a:latin typeface="Times New Roman" pitchFamily="18" charset="0"/>
                <a:cs typeface="Times New Roman" pitchFamily="18" charset="0"/>
              </a:rPr>
              <a:t> </a:t>
            </a:r>
            <a:r>
              <a:rPr kumimoji="0" lang="ru-RU" sz="1400" b="1" i="0" u="none" strike="noStrike" cap="none" normalizeH="0" baseline="0" dirty="0" err="1" smtClean="0">
                <a:ln>
                  <a:noFill/>
                </a:ln>
                <a:effectLst/>
                <a:latin typeface="Times New Roman" pitchFamily="18" charset="0"/>
                <a:cs typeface="Times New Roman" pitchFamily="18" charset="0"/>
              </a:rPr>
              <a:t>education</a:t>
            </a:r>
            <a:r>
              <a:rPr kumimoji="0" lang="ru-RU" sz="1400" b="1" i="0" u="none" strike="noStrike" cap="none" normalizeH="0" baseline="0" dirty="0" smtClean="0">
                <a:ln>
                  <a:noFill/>
                </a:ln>
                <a:effectLst/>
                <a:latin typeface="Times New Roman" pitchFamily="18" charset="0"/>
                <a:cs typeface="Times New Roman" pitchFamily="18" charset="0"/>
              </a:rPr>
              <a:t>, 2018. </a:t>
            </a:r>
          </a:p>
        </p:txBody>
      </p:sp>
      <p:sp>
        <p:nvSpPr>
          <p:cNvPr id="7" name="Содержимое 6"/>
          <p:cNvSpPr>
            <a:spLocks noGrp="1"/>
          </p:cNvSpPr>
          <p:nvPr>
            <p:ph idx="1"/>
          </p:nvPr>
        </p:nvSpPr>
        <p:spPr>
          <a:xfrm>
            <a:off x="3000364" y="714356"/>
            <a:ext cx="5786478" cy="4181484"/>
          </a:xfrm>
        </p:spPr>
        <p:txBody>
          <a:bodyPr>
            <a:normAutofit/>
          </a:bodyPr>
          <a:lstStyle/>
          <a:p>
            <a:r>
              <a:rPr lang="en-US" sz="1800" dirty="0" smtClean="0">
                <a:latin typeface="+mj-lt"/>
                <a:cs typeface="Times New Roman" pitchFamily="18" charset="0"/>
              </a:rPr>
              <a:t>This edition continues the sequence used in many pharmacology courses and in integrated curricula: basic principles of drug discovery, </a:t>
            </a:r>
            <a:r>
              <a:rPr lang="en-US" sz="1800" dirty="0" err="1" smtClean="0">
                <a:latin typeface="+mj-lt"/>
                <a:cs typeface="Times New Roman" pitchFamily="18" charset="0"/>
              </a:rPr>
              <a:t>pharmaco-dinamics</a:t>
            </a:r>
            <a:r>
              <a:rPr lang="en-US" sz="1800" dirty="0" smtClean="0">
                <a:latin typeface="+mj-lt"/>
                <a:cs typeface="Times New Roman" pitchFamily="18" charset="0"/>
              </a:rPr>
              <a:t>, pharmacokinetics and </a:t>
            </a:r>
            <a:r>
              <a:rPr lang="en-US" sz="1800" dirty="0" err="1" smtClean="0">
                <a:latin typeface="+mj-lt"/>
                <a:cs typeface="Times New Roman" pitchFamily="18" charset="0"/>
              </a:rPr>
              <a:t>pharmaco</a:t>
            </a:r>
            <a:r>
              <a:rPr lang="en-US" sz="1800" dirty="0" smtClean="0">
                <a:latin typeface="+mj-lt"/>
                <a:cs typeface="Times New Roman" pitchFamily="18" charset="0"/>
              </a:rPr>
              <a:t>-genomics; autonomic drugs; cardiovascular-renal drugs, drugs with important action on  smooth muscle; drugs of the central nervous system; drug used to treat inflammation, gout and disease of the blood; endocrine drugs; chemotherapeutic drugs; toxicology and  special topics. This sequence build new information on the basis of  information already learnt. </a:t>
            </a:r>
            <a:endParaRPr lang="ru-RU" sz="1800" dirty="0">
              <a:latin typeface="+mj-lt"/>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Documents and Settings\74\Рабочий стол\виртуалды 2.files\image004.jpg"/>
          <p:cNvPicPr>
            <a:picLocks noChangeAspect="1" noChangeArrowheads="1"/>
          </p:cNvPicPr>
          <p:nvPr/>
        </p:nvPicPr>
        <p:blipFill>
          <a:blip r:embed="rId2"/>
          <a:srcRect/>
          <a:stretch>
            <a:fillRect/>
          </a:stretch>
        </p:blipFill>
        <p:spPr bwMode="auto">
          <a:xfrm>
            <a:off x="571472" y="785794"/>
            <a:ext cx="2826889" cy="3500462"/>
          </a:xfrm>
          <a:prstGeom prst="rect">
            <a:avLst/>
          </a:prstGeom>
          <a:noFill/>
          <a:effectLst>
            <a:glow rad="63500">
              <a:schemeClr val="accent4">
                <a:satMod val="175000"/>
                <a:alpha val="40000"/>
              </a:schemeClr>
            </a:glow>
          </a:effectLst>
        </p:spPr>
      </p:pic>
      <p:sp>
        <p:nvSpPr>
          <p:cNvPr id="4" name="TextBox 3"/>
          <p:cNvSpPr txBox="1"/>
          <p:nvPr/>
        </p:nvSpPr>
        <p:spPr>
          <a:xfrm>
            <a:off x="500034" y="4500570"/>
            <a:ext cx="3500462" cy="1600438"/>
          </a:xfrm>
          <a:prstGeom prst="rect">
            <a:avLst/>
          </a:prstGeom>
          <a:noFill/>
        </p:spPr>
        <p:txBody>
          <a:bodyPr wrap="square" rtlCol="0">
            <a:spAutoFit/>
          </a:bodyPr>
          <a:lstStyle/>
          <a:p>
            <a:r>
              <a:rPr lang="ru-RU" sz="1400" b="1" dirty="0" smtClean="0">
                <a:latin typeface="Times New Roman" pitchFamily="18" charset="0"/>
                <a:cs typeface="Times New Roman" pitchFamily="18" charset="0"/>
              </a:rPr>
              <a:t>616-085</a:t>
            </a:r>
            <a:br>
              <a:rPr lang="ru-RU" sz="1400" b="1" dirty="0" smtClean="0">
                <a:latin typeface="Times New Roman" pitchFamily="18" charset="0"/>
                <a:cs typeface="Times New Roman" pitchFamily="18" charset="0"/>
              </a:rPr>
            </a:br>
            <a:r>
              <a:rPr lang="ru-RU" sz="1400" b="1" dirty="0" smtClean="0">
                <a:latin typeface="Times New Roman" pitchFamily="18" charset="0"/>
                <a:cs typeface="Times New Roman" pitchFamily="18" charset="0"/>
              </a:rPr>
              <a:t>G 57</a:t>
            </a:r>
            <a:br>
              <a:rPr lang="ru-RU" sz="1400" b="1" dirty="0" smtClean="0">
                <a:latin typeface="Times New Roman" pitchFamily="18" charset="0"/>
                <a:cs typeface="Times New Roman" pitchFamily="18" charset="0"/>
              </a:rPr>
            </a:br>
            <a:r>
              <a:rPr lang="ru-RU" sz="1400" b="1" dirty="0" err="1" smtClean="0">
                <a:latin typeface="Times New Roman" pitchFamily="18" charset="0"/>
                <a:cs typeface="Times New Roman" pitchFamily="18" charset="0"/>
              </a:rPr>
              <a:t>Goodman</a:t>
            </a:r>
            <a:r>
              <a:rPr lang="ru-RU" sz="1400" b="1" dirty="0" smtClean="0">
                <a:latin typeface="Times New Roman" pitchFamily="18" charset="0"/>
                <a:cs typeface="Times New Roman" pitchFamily="18" charset="0"/>
              </a:rPr>
              <a:t> </a:t>
            </a:r>
            <a:r>
              <a:rPr lang="ru-RU" sz="1400" b="1" dirty="0" err="1" smtClean="0">
                <a:latin typeface="Times New Roman" pitchFamily="18" charset="0"/>
                <a:cs typeface="Times New Roman" pitchFamily="18" charset="0"/>
              </a:rPr>
              <a:t>end</a:t>
            </a:r>
            <a:r>
              <a:rPr lang="ru-RU" sz="1400" b="1" dirty="0" smtClean="0">
                <a:latin typeface="Times New Roman" pitchFamily="18" charset="0"/>
                <a:cs typeface="Times New Roman" pitchFamily="18" charset="0"/>
              </a:rPr>
              <a:t> </a:t>
            </a:r>
            <a:r>
              <a:rPr lang="ru-RU" sz="1400" b="1" dirty="0" err="1" smtClean="0">
                <a:latin typeface="Times New Roman" pitchFamily="18" charset="0"/>
                <a:cs typeface="Times New Roman" pitchFamily="18" charset="0"/>
              </a:rPr>
              <a:t>Gilman's</a:t>
            </a:r>
            <a:r>
              <a:rPr lang="ru-RU" sz="1400" b="1" dirty="0" smtClean="0">
                <a:latin typeface="Times New Roman" pitchFamily="18" charset="0"/>
                <a:cs typeface="Times New Roman" pitchFamily="18" charset="0"/>
              </a:rPr>
              <a:t> , A. The </a:t>
            </a:r>
            <a:r>
              <a:rPr lang="ru-RU" sz="1400" b="1" dirty="0" err="1" smtClean="0">
                <a:latin typeface="Times New Roman" pitchFamily="18" charset="0"/>
                <a:cs typeface="Times New Roman" pitchFamily="18" charset="0"/>
              </a:rPr>
              <a:t>Pharmacological</a:t>
            </a:r>
            <a:r>
              <a:rPr lang="ru-RU" sz="1400" b="1" dirty="0" smtClean="0">
                <a:latin typeface="Times New Roman" pitchFamily="18" charset="0"/>
                <a:cs typeface="Times New Roman" pitchFamily="18" charset="0"/>
              </a:rPr>
              <a:t> </a:t>
            </a:r>
            <a:r>
              <a:rPr lang="ru-RU" sz="1400" b="1" dirty="0" err="1" smtClean="0">
                <a:latin typeface="Times New Roman" pitchFamily="18" charset="0"/>
                <a:cs typeface="Times New Roman" pitchFamily="18" charset="0"/>
              </a:rPr>
              <a:t>Basis</a:t>
            </a:r>
            <a:r>
              <a:rPr lang="ru-RU" sz="1400" b="1" dirty="0" smtClean="0">
                <a:latin typeface="Times New Roman" pitchFamily="18" charset="0"/>
                <a:cs typeface="Times New Roman" pitchFamily="18" charset="0"/>
              </a:rPr>
              <a:t> of </a:t>
            </a:r>
            <a:r>
              <a:rPr lang="ru-RU" sz="1400" b="1" dirty="0" err="1" smtClean="0">
                <a:latin typeface="Times New Roman" pitchFamily="18" charset="0"/>
                <a:cs typeface="Times New Roman" pitchFamily="18" charset="0"/>
              </a:rPr>
              <a:t>Therapeutics</a:t>
            </a:r>
            <a:r>
              <a:rPr lang="ru-RU" sz="1400" b="1" dirty="0" smtClean="0">
                <a:latin typeface="Times New Roman" pitchFamily="18" charset="0"/>
                <a:cs typeface="Times New Roman" pitchFamily="18" charset="0"/>
              </a:rPr>
              <a:t> / </a:t>
            </a:r>
            <a:r>
              <a:rPr lang="ru-RU" sz="1400" b="1" dirty="0" err="1" smtClean="0">
                <a:latin typeface="Times New Roman" pitchFamily="18" charset="0"/>
                <a:cs typeface="Times New Roman" pitchFamily="18" charset="0"/>
              </a:rPr>
              <a:t>Goodman</a:t>
            </a:r>
            <a:r>
              <a:rPr lang="ru-RU" sz="1400" b="1" dirty="0" smtClean="0">
                <a:latin typeface="Times New Roman" pitchFamily="18" charset="0"/>
                <a:cs typeface="Times New Roman" pitchFamily="18" charset="0"/>
              </a:rPr>
              <a:t> &amp; </a:t>
            </a:r>
            <a:r>
              <a:rPr lang="ru-RU" sz="1400" b="1" dirty="0" err="1" smtClean="0">
                <a:latin typeface="Times New Roman" pitchFamily="18" charset="0"/>
                <a:cs typeface="Times New Roman" pitchFamily="18" charset="0"/>
              </a:rPr>
              <a:t>Gilman's</a:t>
            </a:r>
            <a:r>
              <a:rPr lang="ru-RU" sz="1400" b="1" dirty="0" smtClean="0">
                <a:latin typeface="Times New Roman" pitchFamily="18" charset="0"/>
                <a:cs typeface="Times New Roman" pitchFamily="18" charset="0"/>
              </a:rPr>
              <a:t> A. ; </a:t>
            </a:r>
            <a:r>
              <a:rPr lang="ru-RU" sz="1400" b="1" dirty="0" err="1" smtClean="0">
                <a:latin typeface="Times New Roman" pitchFamily="18" charset="0"/>
                <a:cs typeface="Times New Roman" pitchFamily="18" charset="0"/>
              </a:rPr>
              <a:t>editor</a:t>
            </a:r>
            <a:r>
              <a:rPr lang="ru-RU" sz="1400" b="1" dirty="0" smtClean="0">
                <a:latin typeface="Times New Roman" pitchFamily="18" charset="0"/>
                <a:cs typeface="Times New Roman" pitchFamily="18" charset="0"/>
              </a:rPr>
              <a:t> L. L. </a:t>
            </a:r>
            <a:r>
              <a:rPr lang="ru-RU" sz="1400" b="1" dirty="0" err="1" smtClean="0">
                <a:latin typeface="Times New Roman" pitchFamily="18" charset="0"/>
                <a:cs typeface="Times New Roman" pitchFamily="18" charset="0"/>
              </a:rPr>
              <a:t>Brunton</a:t>
            </a:r>
            <a:r>
              <a:rPr lang="ru-RU" sz="1400" b="1" dirty="0" smtClean="0">
                <a:latin typeface="Times New Roman" pitchFamily="18" charset="0"/>
                <a:cs typeface="Times New Roman" pitchFamily="18" charset="0"/>
              </a:rPr>
              <a:t> . - 13 </a:t>
            </a:r>
            <a:r>
              <a:rPr lang="ru-RU" sz="1400" b="1" dirty="0" err="1" smtClean="0">
                <a:latin typeface="Times New Roman" pitchFamily="18" charset="0"/>
                <a:cs typeface="Times New Roman" pitchFamily="18" charset="0"/>
              </a:rPr>
              <a:t>nd</a:t>
            </a:r>
            <a:r>
              <a:rPr lang="ru-RU" sz="1400" b="1" dirty="0" smtClean="0">
                <a:latin typeface="Times New Roman" pitchFamily="18" charset="0"/>
                <a:cs typeface="Times New Roman" pitchFamily="18" charset="0"/>
              </a:rPr>
              <a:t> ed. - New </a:t>
            </a:r>
            <a:r>
              <a:rPr lang="ru-RU" sz="1400" b="1" dirty="0" err="1" smtClean="0">
                <a:latin typeface="Times New Roman" pitchFamily="18" charset="0"/>
                <a:cs typeface="Times New Roman" pitchFamily="18" charset="0"/>
              </a:rPr>
              <a:t>York</a:t>
            </a:r>
            <a:r>
              <a:rPr lang="ru-RU" sz="1400" b="1" dirty="0" smtClean="0">
                <a:latin typeface="Times New Roman" pitchFamily="18" charset="0"/>
                <a:cs typeface="Times New Roman" pitchFamily="18" charset="0"/>
              </a:rPr>
              <a:t> : </a:t>
            </a:r>
            <a:r>
              <a:rPr lang="ru-RU" sz="1400" b="1" dirty="0" err="1" smtClean="0">
                <a:latin typeface="Times New Roman" pitchFamily="18" charset="0"/>
                <a:cs typeface="Times New Roman" pitchFamily="18" charset="0"/>
              </a:rPr>
              <a:t>McGraw-Hill</a:t>
            </a:r>
            <a:r>
              <a:rPr lang="ru-RU" sz="1400" b="1" dirty="0" smtClean="0">
                <a:latin typeface="Times New Roman" pitchFamily="18" charset="0"/>
                <a:cs typeface="Times New Roman" pitchFamily="18" charset="0"/>
              </a:rPr>
              <a:t> Education, 2018. </a:t>
            </a:r>
            <a:endParaRPr lang="ru-RU" sz="1400" b="1" dirty="0">
              <a:latin typeface="Times New Roman" pitchFamily="18" charset="0"/>
              <a:cs typeface="Times New Roman" pitchFamily="18" charset="0"/>
            </a:endParaRPr>
          </a:p>
        </p:txBody>
      </p:sp>
      <p:sp>
        <p:nvSpPr>
          <p:cNvPr id="10242" name="Rectangle 2"/>
          <p:cNvSpPr>
            <a:spLocks noChangeArrowheads="1"/>
          </p:cNvSpPr>
          <p:nvPr/>
        </p:nvSpPr>
        <p:spPr bwMode="auto">
          <a:xfrm>
            <a:off x="0" y="0"/>
            <a:ext cx="646331"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endParaRPr>
          </a:p>
        </p:txBody>
      </p:sp>
      <p:sp>
        <p:nvSpPr>
          <p:cNvPr id="11265" name="Rectangle 1"/>
          <p:cNvSpPr>
            <a:spLocks noChangeArrowheads="1"/>
          </p:cNvSpPr>
          <p:nvPr/>
        </p:nvSpPr>
        <p:spPr bwMode="auto">
          <a:xfrm>
            <a:off x="3857620" y="785794"/>
            <a:ext cx="4143404"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mj-lt"/>
                <a:cs typeface="Times New Roman" pitchFamily="18" charset="0"/>
              </a:rPr>
              <a:t>This</a:t>
            </a:r>
            <a:r>
              <a:rPr kumimoji="0" lang="en-US" b="0" i="0" u="none" strike="noStrike" cap="none" normalizeH="0" dirty="0" smtClean="0">
                <a:ln>
                  <a:noFill/>
                </a:ln>
                <a:solidFill>
                  <a:schemeClr val="tx1"/>
                </a:solidFill>
                <a:effectLst/>
                <a:latin typeface="+mj-lt"/>
                <a:cs typeface="Times New Roman" pitchFamily="18" charset="0"/>
              </a:rPr>
              <a:t> book is the pinnacle of authority and accuracy in describing the action and use of therapeutic agents in relation to physio</a:t>
            </a:r>
            <a:r>
              <a:rPr lang="en-US" dirty="0" smtClean="0">
                <a:latin typeface="+mj-lt"/>
                <a:cs typeface="Times New Roman" pitchFamily="18" charset="0"/>
              </a:rPr>
              <a:t>logy and pathophysiology. Enriched with a new full-color  presentation  to reflect all major new developments in the field of drug action and interaction between drugs and diseases includes more than  500 color illustration, many new figures highlight the mechanisms of drug action. More than 30 new members have added to this edition, while the focus is on the basic principles.</a:t>
            </a:r>
            <a:endParaRPr kumimoji="0" lang="en-US" b="0" i="0" u="none" strike="noStrike" cap="none" normalizeH="0" baseline="0" dirty="0" smtClean="0">
              <a:ln>
                <a:noFill/>
              </a:ln>
              <a:solidFill>
                <a:schemeClr val="tx1"/>
              </a:solidFill>
              <a:effectLst/>
              <a:latin typeface="+mj-lt"/>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C:\Documents and Settings\74\Рабочий стол\виртуалды 2.files\image022.jpg"/>
          <p:cNvPicPr>
            <a:picLocks noChangeAspect="1" noChangeArrowheads="1"/>
          </p:cNvPicPr>
          <p:nvPr/>
        </p:nvPicPr>
        <p:blipFill>
          <a:blip r:embed="rId3"/>
          <a:srcRect/>
          <a:stretch>
            <a:fillRect/>
          </a:stretch>
        </p:blipFill>
        <p:spPr bwMode="auto">
          <a:xfrm>
            <a:off x="450492" y="857232"/>
            <a:ext cx="2478434" cy="3460478"/>
          </a:xfrm>
          <a:prstGeom prst="rect">
            <a:avLst/>
          </a:prstGeom>
          <a:noFill/>
          <a:ln w="9525">
            <a:solidFill>
              <a:schemeClr val="tx1"/>
            </a:solidFill>
          </a:ln>
          <a:effectLst>
            <a:glow rad="228600">
              <a:schemeClr val="accent1">
                <a:satMod val="175000"/>
                <a:alpha val="40000"/>
              </a:schemeClr>
            </a:glow>
          </a:effectLst>
        </p:spPr>
      </p:pic>
      <p:sp>
        <p:nvSpPr>
          <p:cNvPr id="6" name="TextBox 5"/>
          <p:cNvSpPr txBox="1"/>
          <p:nvPr/>
        </p:nvSpPr>
        <p:spPr>
          <a:xfrm>
            <a:off x="3643307" y="857232"/>
            <a:ext cx="5286412" cy="3139321"/>
          </a:xfrm>
          <a:prstGeom prst="rect">
            <a:avLst/>
          </a:prstGeom>
          <a:noFill/>
        </p:spPr>
        <p:txBody>
          <a:bodyPr wrap="square" rtlCol="0">
            <a:spAutoFit/>
          </a:bodyPr>
          <a:lstStyle/>
          <a:p>
            <a:r>
              <a:rPr lang="en-US" dirty="0" smtClean="0">
                <a:latin typeface="+mj-lt"/>
                <a:cs typeface="Times New Roman" pitchFamily="18" charset="0"/>
              </a:rPr>
              <a:t>The sings and symptoms  that  patients face are often a mystery to the examiners. This course allows you to perform key examination methods and  correctly assess all relevant organ symptoms, increasing the  likelihood of  correct diagnosis. In addition to student and specialists in the field of medicine and health care, everyone is invited. Collecting  stories is an important part of  the exam  process. This course teaches the  skills needed to select the appropriate questions. In addition, the course will discuss how to build a reliable interaction between the patient and the doctor.</a:t>
            </a:r>
            <a:endParaRPr lang="ru-RU" dirty="0">
              <a:latin typeface="+mj-lt"/>
              <a:cs typeface="Times New Roman" pitchFamily="18" charset="0"/>
            </a:endParaRPr>
          </a:p>
        </p:txBody>
      </p:sp>
      <p:sp>
        <p:nvSpPr>
          <p:cNvPr id="5121" name="Rectangle 1"/>
          <p:cNvSpPr>
            <a:spLocks noChangeArrowheads="1"/>
          </p:cNvSpPr>
          <p:nvPr/>
        </p:nvSpPr>
        <p:spPr bwMode="auto">
          <a:xfrm>
            <a:off x="-214346" y="4643446"/>
            <a:ext cx="4500594" cy="11695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effectLst/>
                <a:latin typeface="Times New Roman" pitchFamily="18" charset="0"/>
                <a:cs typeface="Times New Roman" pitchFamily="18" charset="0"/>
              </a:rPr>
              <a:t>616-07</a:t>
            </a:r>
            <a:r>
              <a:rPr kumimoji="0" lang="en-US" sz="1400" b="1" i="0" u="none" strike="noStrike" cap="none" normalizeH="0" baseline="0" dirty="0" smtClean="0">
                <a:ln>
                  <a:noFill/>
                </a:ln>
                <a:effectLst/>
                <a:latin typeface="Times New Roman" pitchFamily="18" charset="0"/>
                <a:cs typeface="Times New Roman" pitchFamily="18" charset="0"/>
              </a:rPr>
              <a:t>   </a:t>
            </a:r>
            <a:r>
              <a:rPr kumimoji="0" lang="ru-RU" sz="1400" b="1" i="0" u="none" strike="noStrike" cap="none" normalizeH="0" baseline="0" dirty="0" smtClean="0">
                <a:ln>
                  <a:noFill/>
                </a:ln>
                <a:effectLst/>
                <a:latin typeface="Times New Roman" pitchFamily="18" charset="0"/>
                <a:cs typeface="Times New Roman" pitchFamily="18" charset="0"/>
              </a:rPr>
              <a:t>B 56</a:t>
            </a:r>
            <a:br>
              <a:rPr kumimoji="0" lang="ru-RU" sz="1400" b="1" i="0" u="none" strike="noStrike" cap="none" normalizeH="0" baseline="0" dirty="0" smtClean="0">
                <a:ln>
                  <a:noFill/>
                </a:ln>
                <a:effectLst/>
                <a:latin typeface="Times New Roman" pitchFamily="18" charset="0"/>
                <a:cs typeface="Times New Roman" pitchFamily="18" charset="0"/>
              </a:rPr>
            </a:br>
            <a:r>
              <a:rPr kumimoji="0" lang="ru-RU" sz="1400" b="1" i="0" u="none" strike="noStrike" cap="none" normalizeH="0" baseline="0" dirty="0" err="1" smtClean="0">
                <a:ln>
                  <a:noFill/>
                </a:ln>
                <a:effectLst/>
                <a:latin typeface="Times New Roman" pitchFamily="18" charset="0"/>
                <a:cs typeface="Times New Roman" pitchFamily="18" charset="0"/>
              </a:rPr>
              <a:t>Bickley</a:t>
            </a:r>
            <a:r>
              <a:rPr kumimoji="0" lang="ru-RU" sz="1400" b="1" i="0" u="none" strike="noStrike" cap="none" normalizeH="0" baseline="0" dirty="0" smtClean="0">
                <a:ln>
                  <a:noFill/>
                </a:ln>
                <a:effectLst/>
                <a:latin typeface="Times New Roman" pitchFamily="18" charset="0"/>
                <a:cs typeface="Times New Roman" pitchFamily="18" charset="0"/>
              </a:rPr>
              <a:t> , L. S. </a:t>
            </a:r>
            <a:r>
              <a:rPr kumimoji="0" lang="ru-RU" sz="1400" b="1" i="0" u="none" strike="noStrike" cap="none" normalizeH="0" baseline="0" dirty="0" err="1" smtClean="0">
                <a:ln>
                  <a:noFill/>
                </a:ln>
                <a:effectLst/>
                <a:latin typeface="Times New Roman" pitchFamily="18" charset="0"/>
                <a:cs typeface="Times New Roman" pitchFamily="18" charset="0"/>
              </a:rPr>
              <a:t>Bates</a:t>
            </a:r>
            <a:r>
              <a:rPr kumimoji="0" lang="ru-RU" sz="1400" b="1" i="0" u="none" strike="noStrike" cap="none" normalizeH="0" baseline="0" dirty="0" smtClean="0">
                <a:ln>
                  <a:noFill/>
                </a:ln>
                <a:effectLst/>
                <a:latin typeface="Times New Roman" pitchFamily="18" charset="0"/>
                <a:cs typeface="Times New Roman" pitchFamily="18" charset="0"/>
              </a:rPr>
              <a:t>' </a:t>
            </a:r>
            <a:r>
              <a:rPr kumimoji="0" lang="ru-RU" sz="1400" b="1" i="0" u="none" strike="noStrike" cap="none" normalizeH="0" baseline="0" dirty="0" err="1" smtClean="0">
                <a:ln>
                  <a:noFill/>
                </a:ln>
                <a:effectLst/>
                <a:latin typeface="Times New Roman" pitchFamily="18" charset="0"/>
                <a:cs typeface="Times New Roman" pitchFamily="18" charset="0"/>
              </a:rPr>
              <a:t>Guide</a:t>
            </a:r>
            <a:r>
              <a:rPr kumimoji="0" lang="ru-RU" sz="1400" b="1" i="0" u="none" strike="noStrike" cap="none" normalizeH="0" baseline="0" dirty="0" smtClean="0">
                <a:ln>
                  <a:noFill/>
                </a:ln>
                <a:effectLst/>
                <a:latin typeface="Times New Roman" pitchFamily="18" charset="0"/>
                <a:cs typeface="Times New Roman" pitchFamily="18" charset="0"/>
              </a:rPr>
              <a:t> to Physical Examination and History </a:t>
            </a:r>
            <a:r>
              <a:rPr kumimoji="0" lang="ru-RU" sz="1400" b="1" i="0" u="none" strike="noStrike" cap="none" normalizeH="0" baseline="0" dirty="0" err="1" smtClean="0">
                <a:ln>
                  <a:noFill/>
                </a:ln>
                <a:effectLst/>
                <a:latin typeface="Times New Roman" pitchFamily="18" charset="0"/>
                <a:cs typeface="Times New Roman" pitchFamily="18" charset="0"/>
              </a:rPr>
              <a:t>Taking</a:t>
            </a:r>
            <a:r>
              <a:rPr kumimoji="0" lang="ru-RU" sz="1400" b="1" i="0" u="none" strike="noStrike" cap="none" normalizeH="0" baseline="0" dirty="0" smtClean="0">
                <a:ln>
                  <a:noFill/>
                </a:ln>
                <a:effectLst/>
                <a:latin typeface="Times New Roman" pitchFamily="18" charset="0"/>
                <a:cs typeface="Times New Roman" pitchFamily="18" charset="0"/>
              </a:rPr>
              <a:t> / L. S. </a:t>
            </a:r>
            <a:r>
              <a:rPr kumimoji="0" lang="ru-RU" sz="1400" b="1" i="0" u="none" strike="noStrike" cap="none" normalizeH="0" baseline="0" dirty="0" err="1" smtClean="0">
                <a:ln>
                  <a:noFill/>
                </a:ln>
                <a:effectLst/>
                <a:latin typeface="Times New Roman" pitchFamily="18" charset="0"/>
                <a:cs typeface="Times New Roman" pitchFamily="18" charset="0"/>
              </a:rPr>
              <a:t>Bickley</a:t>
            </a:r>
            <a:r>
              <a:rPr kumimoji="0" lang="ru-RU" sz="1400" b="1" i="0" u="none" strike="noStrike" cap="none" normalizeH="0" baseline="0" dirty="0" smtClean="0">
                <a:ln>
                  <a:noFill/>
                </a:ln>
                <a:effectLst/>
                <a:latin typeface="Times New Roman" pitchFamily="18" charset="0"/>
                <a:cs typeface="Times New Roman" pitchFamily="18" charset="0"/>
              </a:rPr>
              <a:t> , </a:t>
            </a:r>
            <a:r>
              <a:rPr kumimoji="0" lang="ru-RU" sz="1400" b="1" i="0" u="none" strike="noStrike" cap="none" normalizeH="0" baseline="0" dirty="0" err="1" smtClean="0">
                <a:ln>
                  <a:noFill/>
                </a:ln>
                <a:effectLst/>
                <a:latin typeface="Times New Roman" pitchFamily="18" charset="0"/>
                <a:cs typeface="Times New Roman" pitchFamily="18" charset="0"/>
              </a:rPr>
              <a:t>Szilagyi</a:t>
            </a:r>
            <a:r>
              <a:rPr kumimoji="0" lang="ru-RU" sz="1400" b="1" i="0" u="none" strike="noStrike" cap="none" normalizeH="0" baseline="0" dirty="0" smtClean="0">
                <a:ln>
                  <a:noFill/>
                </a:ln>
                <a:effectLst/>
                <a:latin typeface="Times New Roman" pitchFamily="18" charset="0"/>
                <a:cs typeface="Times New Roman" pitchFamily="18" charset="0"/>
              </a:rPr>
              <a:t> P. G., R. M. </a:t>
            </a:r>
            <a:r>
              <a:rPr kumimoji="0" lang="ru-RU" sz="1400" b="1" i="0" u="none" strike="noStrike" cap="none" normalizeH="0" baseline="0" dirty="0" err="1" smtClean="0">
                <a:ln>
                  <a:noFill/>
                </a:ln>
                <a:effectLst/>
                <a:latin typeface="Times New Roman" pitchFamily="18" charset="0"/>
                <a:cs typeface="Times New Roman" pitchFamily="18" charset="0"/>
              </a:rPr>
              <a:t>Hoffman</a:t>
            </a:r>
            <a:r>
              <a:rPr kumimoji="0" lang="ru-RU" sz="1400" b="1" i="0" u="none" strike="noStrike" cap="none" normalizeH="0" baseline="0" dirty="0" smtClean="0">
                <a:ln>
                  <a:noFill/>
                </a:ln>
                <a:effectLst/>
                <a:latin typeface="Times New Roman" pitchFamily="18" charset="0"/>
                <a:cs typeface="Times New Roman" pitchFamily="18" charset="0"/>
              </a:rPr>
              <a:t>. - 12 </a:t>
            </a:r>
            <a:r>
              <a:rPr kumimoji="0" lang="ru-RU" sz="1400" b="1" i="0" u="none" strike="noStrike" cap="none" normalizeH="0" baseline="0" dirty="0" err="1" smtClean="0">
                <a:ln>
                  <a:noFill/>
                </a:ln>
                <a:effectLst/>
                <a:latin typeface="Times New Roman" pitchFamily="18" charset="0"/>
                <a:cs typeface="Times New Roman" pitchFamily="18" charset="0"/>
              </a:rPr>
              <a:t>nd</a:t>
            </a:r>
            <a:r>
              <a:rPr kumimoji="0" lang="ru-RU" sz="1400" b="1" i="0" u="none" strike="noStrike" cap="none" normalizeH="0" baseline="0" dirty="0" smtClean="0">
                <a:ln>
                  <a:noFill/>
                </a:ln>
                <a:effectLst/>
                <a:latin typeface="Times New Roman" pitchFamily="18" charset="0"/>
                <a:cs typeface="Times New Roman" pitchFamily="18" charset="0"/>
              </a:rPr>
              <a:t> ed. - Philadelphia : Wolters Kluwer , 2017. </a:t>
            </a:r>
            <a:endParaRPr kumimoji="0" lang="ru-RU" sz="1400" b="1"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Documents and Settings\74\Рабочий стол\виртуалды 2.files\image002.jpg"/>
          <p:cNvPicPr>
            <a:picLocks noChangeAspect="1" noChangeArrowheads="1"/>
          </p:cNvPicPr>
          <p:nvPr/>
        </p:nvPicPr>
        <p:blipFill>
          <a:blip r:embed="rId2"/>
          <a:srcRect/>
          <a:stretch>
            <a:fillRect/>
          </a:stretch>
        </p:blipFill>
        <p:spPr bwMode="auto">
          <a:xfrm>
            <a:off x="214282" y="714356"/>
            <a:ext cx="2857520" cy="4352223"/>
          </a:xfrm>
          <a:prstGeom prst="rect">
            <a:avLst/>
          </a:prstGeom>
          <a:noFill/>
          <a:effectLst>
            <a:glow rad="63500">
              <a:schemeClr val="accent4">
                <a:satMod val="175000"/>
                <a:alpha val="40000"/>
              </a:schemeClr>
            </a:glow>
          </a:effectLst>
        </p:spPr>
      </p:pic>
      <p:sp>
        <p:nvSpPr>
          <p:cNvPr id="6" name="TextBox 5"/>
          <p:cNvSpPr txBox="1"/>
          <p:nvPr/>
        </p:nvSpPr>
        <p:spPr>
          <a:xfrm>
            <a:off x="3571868" y="714356"/>
            <a:ext cx="5143536" cy="4595753"/>
          </a:xfrm>
          <a:prstGeom prst="rect">
            <a:avLst/>
          </a:prstGeom>
          <a:noFill/>
        </p:spPr>
        <p:txBody>
          <a:bodyPr wrap="square" rtlCol="0">
            <a:spAutoFit/>
          </a:bodyPr>
          <a:lstStyle/>
          <a:p>
            <a:r>
              <a:rPr lang="en-US" dirty="0" smtClean="0">
                <a:latin typeface="+mj-lt"/>
                <a:cs typeface="Times New Roman" pitchFamily="18" charset="0"/>
              </a:rPr>
              <a:t>It provides unrivalled coverage of the book basics of surgery while at the same time attracting to a clearer focus new and new technologies. We have entered a new era of surgery in which minimally invasive surgery and the use of computers and genomic information have improved  patient outcomes and quality of life. With these advances all chapters have been updated with a focus on evidence– based modern surgical care .An exciting new chapter, </a:t>
            </a:r>
            <a:r>
              <a:rPr lang="kk-KZ" dirty="0" smtClean="0">
                <a:latin typeface="+mj-lt"/>
                <a:cs typeface="Times New Roman" pitchFamily="18" charset="0"/>
              </a:rPr>
              <a:t>“</a:t>
            </a:r>
            <a:r>
              <a:rPr lang="en-US" dirty="0" smtClean="0">
                <a:latin typeface="+mj-lt"/>
                <a:cs typeface="Times New Roman" pitchFamily="18" charset="0"/>
              </a:rPr>
              <a:t>fundamental principles of teaching leadership in surgery</a:t>
            </a:r>
            <a:r>
              <a:rPr lang="kk-KZ" dirty="0" smtClean="0">
                <a:latin typeface="+mj-lt"/>
                <a:cs typeface="Times New Roman" pitchFamily="18" charset="0"/>
              </a:rPr>
              <a:t>;”</a:t>
            </a:r>
            <a:r>
              <a:rPr lang="en-US" dirty="0" smtClean="0">
                <a:latin typeface="+mj-lt"/>
                <a:cs typeface="Times New Roman" pitchFamily="18" charset="0"/>
              </a:rPr>
              <a:t> extend the book beyond the operating room to cover the actual development of surgeon. More than ever, the   principles  of  Schwartz surgery  are international in scope – a collection of knowledge and techniques of the word s leading surgeons. </a:t>
            </a:r>
            <a:endParaRPr lang="ru-RU" b="1" dirty="0">
              <a:latin typeface="+mj-lt"/>
              <a:cs typeface="Times New Roman" pitchFamily="18" charset="0"/>
            </a:endParaRPr>
          </a:p>
        </p:txBody>
      </p:sp>
      <p:sp>
        <p:nvSpPr>
          <p:cNvPr id="9" name="Прямоугольник 8"/>
          <p:cNvSpPr/>
          <p:nvPr/>
        </p:nvSpPr>
        <p:spPr>
          <a:xfrm>
            <a:off x="-357222" y="5143512"/>
            <a:ext cx="4071966" cy="1015663"/>
          </a:xfrm>
          <a:prstGeom prst="rect">
            <a:avLst/>
          </a:prstGeom>
        </p:spPr>
        <p:txBody>
          <a:bodyPr wrap="square">
            <a:spAutoFit/>
          </a:bodyPr>
          <a:lstStyle/>
          <a:p>
            <a:pPr lvl="1" fontAlgn="base">
              <a:spcBef>
                <a:spcPct val="0"/>
              </a:spcBef>
              <a:spcAft>
                <a:spcPct val="0"/>
              </a:spcAft>
            </a:pPr>
            <a:r>
              <a:rPr lang="ru-RU" sz="1200" b="1" dirty="0" smtClean="0">
                <a:latin typeface="Times New Roman" pitchFamily="18" charset="0"/>
                <a:cs typeface="Times New Roman" pitchFamily="18" charset="0"/>
              </a:rPr>
              <a:t>617</a:t>
            </a:r>
            <a:br>
              <a:rPr lang="ru-RU" sz="1200" b="1" dirty="0" smtClean="0">
                <a:latin typeface="Times New Roman" pitchFamily="18" charset="0"/>
                <a:cs typeface="Times New Roman" pitchFamily="18" charset="0"/>
              </a:rPr>
            </a:br>
            <a:r>
              <a:rPr lang="ru-RU" sz="1200" b="1" dirty="0" smtClean="0">
                <a:latin typeface="Times New Roman" pitchFamily="18" charset="0"/>
                <a:cs typeface="Times New Roman" pitchFamily="18" charset="0"/>
              </a:rPr>
              <a:t>B 90</a:t>
            </a:r>
            <a:br>
              <a:rPr lang="ru-RU" sz="1200" b="1" dirty="0" smtClean="0">
                <a:latin typeface="Times New Roman" pitchFamily="18" charset="0"/>
                <a:cs typeface="Times New Roman" pitchFamily="18" charset="0"/>
              </a:rPr>
            </a:br>
            <a:r>
              <a:rPr lang="ru-RU" sz="1200" b="1" dirty="0" err="1" smtClean="0">
                <a:latin typeface="Times New Roman" pitchFamily="18" charset="0"/>
                <a:cs typeface="Times New Roman" pitchFamily="18" charset="0"/>
              </a:rPr>
              <a:t>Brunicardi</a:t>
            </a:r>
            <a:r>
              <a:rPr lang="ru-RU" sz="1200" b="1" dirty="0" smtClean="0">
                <a:latin typeface="Times New Roman" pitchFamily="18" charset="0"/>
                <a:cs typeface="Times New Roman" pitchFamily="18" charset="0"/>
              </a:rPr>
              <a:t>, F. </a:t>
            </a:r>
            <a:r>
              <a:rPr lang="ru-RU" sz="1200" b="1" dirty="0" err="1" smtClean="0">
                <a:latin typeface="Times New Roman" pitchFamily="18" charset="0"/>
                <a:cs typeface="Times New Roman" pitchFamily="18" charset="0"/>
              </a:rPr>
              <a:t>Charles</a:t>
            </a:r>
            <a:r>
              <a:rPr lang="ru-RU" sz="1200" b="1" dirty="0" smtClean="0">
                <a:latin typeface="Times New Roman" pitchFamily="18" charset="0"/>
                <a:cs typeface="Times New Roman" pitchFamily="18" charset="0"/>
              </a:rPr>
              <a:t> </a:t>
            </a:r>
            <a:r>
              <a:rPr lang="ru-RU" sz="1200" b="1" dirty="0" err="1" smtClean="0">
                <a:latin typeface="Times New Roman" pitchFamily="18" charset="0"/>
                <a:cs typeface="Times New Roman" pitchFamily="18" charset="0"/>
              </a:rPr>
              <a:t>Schwartz's</a:t>
            </a:r>
            <a:r>
              <a:rPr lang="ru-RU" sz="1200" b="1" dirty="0" smtClean="0">
                <a:latin typeface="Times New Roman" pitchFamily="18" charset="0"/>
                <a:cs typeface="Times New Roman" pitchFamily="18" charset="0"/>
              </a:rPr>
              <a:t> principles of </a:t>
            </a:r>
            <a:r>
              <a:rPr lang="ru-RU" sz="1200" b="1" dirty="0" err="1" smtClean="0">
                <a:latin typeface="Times New Roman" pitchFamily="18" charset="0"/>
                <a:cs typeface="Times New Roman" pitchFamily="18" charset="0"/>
              </a:rPr>
              <a:t>surgery</a:t>
            </a:r>
            <a:r>
              <a:rPr lang="ru-RU" sz="1200" b="1" dirty="0" smtClean="0">
                <a:latin typeface="Times New Roman" pitchFamily="18" charset="0"/>
                <a:cs typeface="Times New Roman" pitchFamily="18" charset="0"/>
              </a:rPr>
              <a:t> / F. </a:t>
            </a:r>
            <a:r>
              <a:rPr lang="ru-RU" sz="1200" b="1" dirty="0" err="1" smtClean="0">
                <a:latin typeface="Times New Roman" pitchFamily="18" charset="0"/>
                <a:cs typeface="Times New Roman" pitchFamily="18" charset="0"/>
              </a:rPr>
              <a:t>Charles</a:t>
            </a:r>
            <a:r>
              <a:rPr lang="ru-RU" sz="1200" b="1" dirty="0" smtClean="0">
                <a:latin typeface="Times New Roman" pitchFamily="18" charset="0"/>
                <a:cs typeface="Times New Roman" pitchFamily="18" charset="0"/>
              </a:rPr>
              <a:t> </a:t>
            </a:r>
            <a:r>
              <a:rPr lang="ru-RU" sz="1200" b="1" dirty="0" err="1" smtClean="0">
                <a:latin typeface="Times New Roman" pitchFamily="18" charset="0"/>
                <a:cs typeface="Times New Roman" pitchFamily="18" charset="0"/>
              </a:rPr>
              <a:t>Brunicardi</a:t>
            </a:r>
            <a:r>
              <a:rPr lang="ru-RU" sz="1200" b="1" dirty="0" smtClean="0">
                <a:latin typeface="Times New Roman" pitchFamily="18" charset="0"/>
                <a:cs typeface="Times New Roman" pitchFamily="18" charset="0"/>
              </a:rPr>
              <a:t>. - 10 </a:t>
            </a:r>
            <a:r>
              <a:rPr lang="ru-RU" sz="1200" b="1" dirty="0" err="1" smtClean="0">
                <a:latin typeface="Times New Roman" pitchFamily="18" charset="0"/>
                <a:cs typeface="Times New Roman" pitchFamily="18" charset="0"/>
              </a:rPr>
              <a:t>nd</a:t>
            </a:r>
            <a:r>
              <a:rPr lang="ru-RU" sz="1200" b="1" dirty="0" smtClean="0">
                <a:latin typeface="Times New Roman" pitchFamily="18" charset="0"/>
                <a:cs typeface="Times New Roman" pitchFamily="18" charset="0"/>
              </a:rPr>
              <a:t> ed. - [S. </a:t>
            </a:r>
            <a:r>
              <a:rPr lang="ru-RU" sz="1200" b="1" dirty="0" err="1" smtClean="0">
                <a:latin typeface="Times New Roman" pitchFamily="18" charset="0"/>
                <a:cs typeface="Times New Roman" pitchFamily="18" charset="0"/>
              </a:rPr>
              <a:t>l</a:t>
            </a:r>
            <a:r>
              <a:rPr lang="ru-RU" sz="1200" b="1" dirty="0" smtClean="0">
                <a:latin typeface="Times New Roman" pitchFamily="18" charset="0"/>
                <a:cs typeface="Times New Roman" pitchFamily="18" charset="0"/>
              </a:rPr>
              <a:t>.] : </a:t>
            </a:r>
            <a:r>
              <a:rPr lang="ru-RU" sz="1200" b="1" dirty="0" err="1" smtClean="0">
                <a:latin typeface="Times New Roman" pitchFamily="18" charset="0"/>
                <a:cs typeface="Times New Roman" pitchFamily="18" charset="0"/>
              </a:rPr>
              <a:t>McGraw-Hill</a:t>
            </a:r>
            <a:r>
              <a:rPr lang="ru-RU" sz="1200" b="1" dirty="0" smtClean="0">
                <a:latin typeface="Times New Roman" pitchFamily="18" charset="0"/>
                <a:cs typeface="Times New Roman" pitchFamily="18" charset="0"/>
              </a:rPr>
              <a:t> </a:t>
            </a:r>
            <a:r>
              <a:rPr lang="ru-RU" sz="1200" b="1" dirty="0" err="1" smtClean="0">
                <a:latin typeface="Times New Roman" pitchFamily="18" charset="0"/>
                <a:cs typeface="Times New Roman" pitchFamily="18" charset="0"/>
              </a:rPr>
              <a:t>Elucation</a:t>
            </a:r>
            <a:r>
              <a:rPr lang="ru-RU" sz="1200" b="1" dirty="0" smtClean="0">
                <a:latin typeface="Times New Roman" pitchFamily="18" charset="0"/>
                <a:cs typeface="Times New Roman" pitchFamily="18" charset="0"/>
              </a:rPr>
              <a:t>, 2015.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1682</TotalTime>
  <Words>1018</Words>
  <PresentationFormat>Экран (4:3)</PresentationFormat>
  <Paragraphs>25</Paragraphs>
  <Slides>12</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Поток</vt:lpstr>
      <vt:lpstr> Новые книги на          английском языке</vt:lpstr>
      <vt:lpstr>Слайд 2</vt:lpstr>
      <vt:lpstr>This book provides a readable, well-illustrated and  concise overview of the  principles of human pathology, which is ideal for today’s busy  students.  This carefully  revised edition with  a strong  focus on pathogenesis  and  clinical  signs of the  disease, adding  new  artwork  and  more  schematic diagrams to further assist in  summarizing  the  underlying pathological  processes and  expand the already impressive  illustrative  program.</vt:lpstr>
      <vt:lpstr>Слайд 4</vt:lpstr>
      <vt:lpstr>Слайд 5</vt:lpstr>
      <vt:lpstr>Слайд 6</vt:lpstr>
      <vt:lpstr>Слайд 7</vt:lpstr>
      <vt:lpstr>Слайд 8</vt:lpstr>
      <vt:lpstr>Слайд 9</vt:lpstr>
      <vt:lpstr>Слайд 10</vt:lpstr>
      <vt:lpstr>Слайд 11</vt:lpstr>
      <vt:lpstr>Слайд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002</cp:lastModifiedBy>
  <cp:revision>185</cp:revision>
  <dcterms:modified xsi:type="dcterms:W3CDTF">2019-04-25T16:31:04Z</dcterms:modified>
</cp:coreProperties>
</file>