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72" r:id="rId1"/>
  </p:sldMasterIdLst>
  <p:notesMasterIdLst>
    <p:notesMasterId r:id="rId19"/>
  </p:notesMasterIdLst>
  <p:handoutMasterIdLst>
    <p:handoutMasterId r:id="rId20"/>
  </p:handoutMasterIdLst>
  <p:sldIdLst>
    <p:sldId id="256" r:id="rId2"/>
    <p:sldId id="257" r:id="rId3"/>
    <p:sldId id="258" r:id="rId4"/>
    <p:sldId id="259" r:id="rId5"/>
    <p:sldId id="280" r:id="rId6"/>
    <p:sldId id="281" r:id="rId7"/>
    <p:sldId id="282" r:id="rId8"/>
    <p:sldId id="273" r:id="rId9"/>
    <p:sldId id="261" r:id="rId10"/>
    <p:sldId id="277" r:id="rId11"/>
    <p:sldId id="274" r:id="rId12"/>
    <p:sldId id="275" r:id="rId13"/>
    <p:sldId id="266" r:id="rId14"/>
    <p:sldId id="260" r:id="rId15"/>
    <p:sldId id="271" r:id="rId16"/>
    <p:sldId id="272" r:id="rId17"/>
    <p:sldId id="27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506F"/>
    <a:srgbClr val="B27CAA"/>
    <a:srgbClr val="FF99CC"/>
    <a:srgbClr val="336600"/>
    <a:srgbClr val="881247"/>
    <a:srgbClr val="311F2B"/>
    <a:srgbClr val="B63251"/>
    <a:srgbClr val="A9DA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9" d="100"/>
          <a:sy n="99" d="100"/>
        </p:scale>
        <p:origin x="-546" y="576"/>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235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318943-CADA-4D3D-9A9A-E1589E039902}" type="datetimeFigureOut">
              <a:rPr lang="ru-RU" smtClean="0"/>
              <a:pPr/>
              <a:t>12.02.2019</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AAF899-CF35-4070-96B4-4B5539AF47AF}" type="slidenum">
              <a:rPr lang="ru-RU" smtClean="0"/>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D1EA3-7028-4777-9737-932D9CB9E096}" type="datetimeFigureOut">
              <a:rPr lang="ru-RU" smtClean="0"/>
              <a:pPr/>
              <a:t>12.02.2019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F9523-EECE-4ACD-BBE7-6D695C52DE81}"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EF9523-EECE-4ACD-BBE7-6D695C52DE81}"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EEF9523-EECE-4ACD-BBE7-6D695C52DE81}" type="slidenum">
              <a:rPr lang="ru-RU" smtClean="0"/>
              <a:pPr/>
              <a:t>3</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12.02.2019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alpha val="70000"/>
          </a:schemeClr>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12.02.2019</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1000" contrast="4000"/>
          </a:blip>
          <a:srcRect/>
          <a:stretch>
            <a:fillRect/>
          </a:stretch>
        </p:blipFill>
        <p:spPr bwMode="auto">
          <a:xfrm>
            <a:off x="500034" y="2214554"/>
            <a:ext cx="3071834" cy="4198806"/>
          </a:xfrm>
          <a:prstGeom prst="round1Rect">
            <a:avLst/>
          </a:prstGeom>
          <a:noFill/>
          <a:ln w="9525">
            <a:solidFill>
              <a:schemeClr val="tx1"/>
            </a:solidFill>
            <a:miter lim="800000"/>
            <a:headEnd/>
            <a:tailEnd/>
          </a:ln>
          <a:effectLst>
            <a:glow rad="228600">
              <a:schemeClr val="accent1">
                <a:satMod val="175000"/>
                <a:alpha val="40000"/>
              </a:schemeClr>
            </a:glow>
            <a:outerShdw blurRad="965200" dist="1155700" dir="8220000" sx="111000" sy="111000" algn="ctr" rotWithShape="0">
              <a:srgbClr val="000000">
                <a:alpha val="31000"/>
              </a:srgbClr>
            </a:outerShdw>
          </a:effectLst>
        </p:spPr>
      </p:pic>
      <p:sp>
        <p:nvSpPr>
          <p:cNvPr id="2" name="Заголовок 1"/>
          <p:cNvSpPr>
            <a:spLocks noGrp="1"/>
          </p:cNvSpPr>
          <p:nvPr>
            <p:ph type="ctrTitle"/>
          </p:nvPr>
        </p:nvSpPr>
        <p:spPr>
          <a:xfrm>
            <a:off x="714348" y="214290"/>
            <a:ext cx="8229600" cy="1828800"/>
          </a:xfrm>
        </p:spPr>
        <p:txBody>
          <a:bodyPr>
            <a:normAutofit/>
          </a:bodyPr>
          <a:lstStyle/>
          <a:p>
            <a:r>
              <a:rPr lang="ru-RU" sz="6000" dirty="0" smtClean="0">
                <a:solidFill>
                  <a:srgbClr val="80506F"/>
                </a:solidFill>
              </a:rPr>
              <a:t>НАЗАРБАЕВ Н.</a:t>
            </a:r>
            <a:r>
              <a:rPr lang="kk-KZ" sz="6000" dirty="0" smtClean="0">
                <a:solidFill>
                  <a:srgbClr val="80506F"/>
                </a:solidFill>
              </a:rPr>
              <a:t>Ә. ЕНБЕҚТЕРІ</a:t>
            </a:r>
            <a:endParaRPr lang="ru-RU" sz="6000" dirty="0">
              <a:solidFill>
                <a:srgbClr val="80506F"/>
              </a:solidFill>
            </a:endParaRPr>
          </a:p>
        </p:txBody>
      </p:sp>
      <p:sp>
        <p:nvSpPr>
          <p:cNvPr id="10" name="Горизонтальный свиток 9"/>
          <p:cNvSpPr/>
          <p:nvPr/>
        </p:nvSpPr>
        <p:spPr>
          <a:xfrm>
            <a:off x="3929058" y="1928802"/>
            <a:ext cx="4357718" cy="4429156"/>
          </a:xfrm>
          <a:prstGeom prst="horizontalScroll">
            <a:avLst/>
          </a:prstGeom>
          <a:effectLst>
            <a:glow rad="228600">
              <a:schemeClr val="accent1">
                <a:satMod val="175000"/>
                <a:alpha val="40000"/>
              </a:schemeClr>
            </a:glow>
            <a:outerShdw blurRad="130000" dist="101600" dir="2700000" algn="tl" rotWithShape="0">
              <a:srgbClr val="000000">
                <a:alpha val="35000"/>
              </a:srgbClr>
            </a:outerShdw>
            <a:reflection blurRad="6350" stA="52000" endA="300" endPos="3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700" b="1" i="1" dirty="0" smtClean="0">
                <a:solidFill>
                  <a:srgbClr val="002060"/>
                </a:solidFill>
              </a:rPr>
              <a:t>Для меня нет ничего дороже, чем служить благородному народу, для которого его честь превыше жизни, который возвысил меня и даровал счастье ранее недоступное ни одному казаху — стать во главе строительства независимого государства. На этом пути я не пожалею ни сил, ни знаний, ни опыта, и никогда не сверну с него.</a:t>
            </a:r>
            <a:endParaRPr lang="ru-RU" sz="1700" b="1" i="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0"/>
            <a:ext cx="5214942" cy="6858000"/>
          </a:xfrm>
        </p:spPr>
        <p:txBody>
          <a:bodyPr>
            <a:noAutofit/>
          </a:bodyPr>
          <a:lstStyle/>
          <a:p>
            <a:pPr>
              <a:lnSpc>
                <a:spcPct val="120000"/>
              </a:lnSpc>
            </a:pPr>
            <a:r>
              <a:rPr lang="ru-RU" sz="1100" b="0" dirty="0" smtClean="0">
                <a:solidFill>
                  <a:srgbClr val="B63251"/>
                </a:solidFill>
              </a:rPr>
              <a:t/>
            </a:r>
            <a:br>
              <a:rPr lang="ru-RU" sz="1100" b="0" dirty="0" smtClean="0">
                <a:solidFill>
                  <a:srgbClr val="B63251"/>
                </a:solidFill>
              </a:rPr>
            </a:br>
            <a:r>
              <a:rPr lang="ru-RU" sz="1100" b="0" dirty="0" smtClean="0">
                <a:solidFill>
                  <a:srgbClr val="B63251"/>
                </a:solidFill>
              </a:rPr>
              <a:t/>
            </a:r>
            <a:br>
              <a:rPr lang="ru-RU" sz="1100" b="0" dirty="0" smtClean="0">
                <a:solidFill>
                  <a:srgbClr val="B63251"/>
                </a:solidFill>
              </a:rPr>
            </a:br>
            <a:r>
              <a:rPr lang="ru-RU" sz="1150" b="0" i="1" dirty="0" smtClean="0">
                <a:solidFill>
                  <a:srgbClr val="881247"/>
                </a:solidFill>
              </a:rPr>
              <a:t>Есть такой афоризм: </a:t>
            </a:r>
            <a:br>
              <a:rPr lang="ru-RU" sz="1150" b="0" i="1" dirty="0" smtClean="0">
                <a:solidFill>
                  <a:srgbClr val="881247"/>
                </a:solidFill>
              </a:rPr>
            </a:br>
            <a:r>
              <a:rPr lang="ru-RU" sz="1150" i="1" dirty="0" smtClean="0">
                <a:solidFill>
                  <a:srgbClr val="881247"/>
                </a:solidFill>
              </a:rPr>
              <a:t>«Каждое поколение заново переписывает  историю». </a:t>
            </a:r>
            <a:r>
              <a:rPr lang="ru-RU" sz="1150" b="0" i="1" dirty="0" smtClean="0">
                <a:solidFill>
                  <a:srgbClr val="881247"/>
                </a:solidFill>
              </a:rPr>
              <a:t/>
            </a:r>
            <a:br>
              <a:rPr lang="ru-RU" sz="1150" b="0" i="1" dirty="0" smtClean="0">
                <a:solidFill>
                  <a:srgbClr val="881247"/>
                </a:solidFill>
              </a:rPr>
            </a:br>
            <a:r>
              <a:rPr lang="ru-RU" sz="1150" b="0" i="1" dirty="0" smtClean="0">
                <a:solidFill>
                  <a:srgbClr val="881247"/>
                </a:solidFill>
              </a:rPr>
              <a:t>В нем большая доля истины, и все же не хотелось бы впадать в</a:t>
            </a:r>
            <a:br>
              <a:rPr lang="ru-RU" sz="1150" b="0" i="1" dirty="0" smtClean="0">
                <a:solidFill>
                  <a:srgbClr val="881247"/>
                </a:solidFill>
              </a:rPr>
            </a:br>
            <a:r>
              <a:rPr lang="ru-RU" sz="1150" b="0" i="1" dirty="0" smtClean="0">
                <a:solidFill>
                  <a:srgbClr val="881247"/>
                </a:solidFill>
              </a:rPr>
              <a:t>соблазн описать события нашей недавней истории с неких</a:t>
            </a:r>
            <a:br>
              <a:rPr lang="ru-RU" sz="1150" b="0" i="1" dirty="0" smtClean="0">
                <a:solidFill>
                  <a:srgbClr val="881247"/>
                </a:solidFill>
              </a:rPr>
            </a:br>
            <a:r>
              <a:rPr lang="ru-RU" sz="1150" b="0" i="1" dirty="0" smtClean="0">
                <a:solidFill>
                  <a:srgbClr val="881247"/>
                </a:solidFill>
              </a:rPr>
              <a:t>вневременных позиций. Сегодня чрезвычайно популярен </a:t>
            </a:r>
            <a:br>
              <a:rPr lang="ru-RU" sz="1150" b="0" i="1" dirty="0" smtClean="0">
                <a:solidFill>
                  <a:srgbClr val="881247"/>
                </a:solidFill>
              </a:rPr>
            </a:br>
            <a:r>
              <a:rPr lang="ru-RU" sz="1150" b="0" i="1" dirty="0" smtClean="0">
                <a:solidFill>
                  <a:srgbClr val="881247"/>
                </a:solidFill>
              </a:rPr>
              <a:t>жанр политической мемуаристки. Это хорошо объяснимо: время стремительное, некоторые годы вобрали в себя десятилетия обычной истории. Но в этой мемуаристке зачастую присутствует желание переписать историю. И, как правило, переписать с единственной целью: посадить в центр политической картины самого автора с непорочной улыбкой и сияющим нимбом над головой. Оговорюсь сразу: жанр этой книги — не политические мемуары, хотя в ней присутствуют личные оценки, опыт встреч, краткие характеристики некоторых персоналий. Я бы определил жанр этой книги как «воспоминание о будущем», правда, имея в виду совсем другое содержание, нежели то, что обычно вкладывается в эту парадоксальную фразу. Для многих прошлое имеет смысл только через призму будущего.Читательскому</a:t>
            </a:r>
            <a:r>
              <a:rPr lang="kk-KZ" sz="1150" b="0" i="1" dirty="0" smtClean="0">
                <a:solidFill>
                  <a:srgbClr val="881247"/>
                </a:solidFill>
              </a:rPr>
              <a:t>  суду предлагается посмотретъ несколько иначе на порядок вещей — так, как они имели место в реальном времени, времени действующего политика. Это, на мой взгляд, более честная позиция, нежели стремление обелить себя постфактум. В отличие от многих «однодневных» политиков, с их удивительной  безапелляционностъю суждений, я нахожусъ в разных  кругах власти довольно длительное время и полагаю, что некоторая дипломатичностъ оценок будет вполне  понятной. Задача этой книги не в том, чтобы датъ красочный портрет своих политических партнеров, хотя  сами объекты весьма рельефны. Моя цель — ввести читателя в круг сложнейших проблем постсоветской реальности.</a:t>
            </a:r>
            <a:br>
              <a:rPr lang="kk-KZ" sz="1150" b="0" i="1" dirty="0" smtClean="0">
                <a:solidFill>
                  <a:srgbClr val="881247"/>
                </a:solidFill>
              </a:rPr>
            </a:br>
            <a:r>
              <a:rPr lang="kk-KZ" sz="1150" b="0" i="1" dirty="0" smtClean="0">
                <a:solidFill>
                  <a:srgbClr val="881247"/>
                </a:solidFill>
              </a:rPr>
              <a:t>                                                            Нурсултан НАЗАРБАЕВ,</a:t>
            </a:r>
            <a:r>
              <a:rPr lang="ru-RU" sz="1150" b="0" i="1" dirty="0" smtClean="0">
                <a:solidFill>
                  <a:srgbClr val="881247"/>
                </a:solidFill>
              </a:rPr>
              <a:t/>
            </a:r>
            <a:br>
              <a:rPr lang="ru-RU" sz="1150" b="0" i="1" dirty="0" smtClean="0">
                <a:solidFill>
                  <a:srgbClr val="881247"/>
                </a:solidFill>
              </a:rPr>
            </a:br>
            <a:r>
              <a:rPr lang="ru-RU" sz="1150" b="0" i="1" dirty="0" smtClean="0">
                <a:solidFill>
                  <a:srgbClr val="881247"/>
                </a:solidFill>
              </a:rPr>
              <a:t>                                                                     </a:t>
            </a:r>
            <a:r>
              <a:rPr lang="kk-KZ" sz="1150" b="0" i="1" dirty="0" smtClean="0">
                <a:solidFill>
                  <a:srgbClr val="881247"/>
                </a:solidFill>
              </a:rPr>
              <a:t>Алматы, 15 января 1996 года </a:t>
            </a:r>
            <a:r>
              <a:rPr lang="ru-RU" sz="1150" b="0" i="1" dirty="0" smtClean="0">
                <a:solidFill>
                  <a:srgbClr val="881247"/>
                </a:solidFill>
              </a:rPr>
              <a:t/>
            </a:r>
            <a:br>
              <a:rPr lang="ru-RU" sz="1150" b="0" i="1" dirty="0" smtClean="0">
                <a:solidFill>
                  <a:srgbClr val="881247"/>
                </a:solidFill>
              </a:rPr>
            </a:br>
            <a:r>
              <a:rPr lang="ru-RU" sz="1150" b="0" i="1" dirty="0" smtClean="0">
                <a:solidFill>
                  <a:srgbClr val="881247"/>
                </a:solidFill>
              </a:rPr>
              <a:t>                                                                    </a:t>
            </a:r>
            <a:r>
              <a:rPr lang="ru-RU" sz="1150" b="0" i="1" dirty="0" smtClean="0">
                <a:solidFill>
                  <a:srgbClr val="311F2B"/>
                </a:solidFill>
              </a:rPr>
              <a:t>              </a:t>
            </a:r>
          </a:p>
        </p:txBody>
      </p:sp>
      <p:sp>
        <p:nvSpPr>
          <p:cNvPr id="3" name="Содержимое 2"/>
          <p:cNvSpPr>
            <a:spLocks noGrp="1"/>
          </p:cNvSpPr>
          <p:nvPr>
            <p:ph idx="1"/>
          </p:nvPr>
        </p:nvSpPr>
        <p:spPr>
          <a:xfrm>
            <a:off x="0" y="5500702"/>
            <a:ext cx="3857620" cy="1357298"/>
          </a:xfrm>
          <a:ln w="12700">
            <a:solidFill>
              <a:schemeClr val="accent1"/>
            </a:solidFill>
          </a:ln>
          <a:effectLst>
            <a:reflection blurRad="6350" stA="50000" endA="300" endPos="55500" dist="50800" dir="5400000" sy="-100000" algn="bl" rotWithShape="0"/>
          </a:effectLst>
        </p:spPr>
        <p:txBody>
          <a:bodyPr>
            <a:normAutofit fontScale="47500" lnSpcReduction="20000"/>
          </a:bodyPr>
          <a:lstStyle/>
          <a:p>
            <a:pPr>
              <a:buNone/>
            </a:pPr>
            <a:r>
              <a:rPr lang="ru-RU" b="1" dirty="0" smtClean="0"/>
              <a:t>ББК 66.3(2)К </a:t>
            </a:r>
          </a:p>
          <a:p>
            <a:pPr>
              <a:buNone/>
            </a:pPr>
            <a:r>
              <a:rPr lang="ru-RU" b="1" dirty="0" smtClean="0"/>
              <a:t>Н 19</a:t>
            </a:r>
            <a:endParaRPr lang="ru-RU" dirty="0" smtClean="0"/>
          </a:p>
          <a:p>
            <a:pPr>
              <a:buNone/>
            </a:pPr>
            <a:r>
              <a:rPr lang="ru-RU" dirty="0" smtClean="0"/>
              <a:t>Назарбаев Н.А.</a:t>
            </a:r>
          </a:p>
          <a:p>
            <a:pPr>
              <a:buNone/>
            </a:pPr>
            <a:r>
              <a:rPr lang="ru-RU" b="1" dirty="0" smtClean="0"/>
              <a:t>На пороге XXI века — Алматы: </a:t>
            </a:r>
            <a:r>
              <a:rPr lang="kk-KZ" b="1" dirty="0" smtClean="0"/>
              <a:t>Өнер, </a:t>
            </a:r>
            <a:r>
              <a:rPr lang="ru-RU" b="1" dirty="0" smtClean="0"/>
              <a:t>1996.</a:t>
            </a:r>
          </a:p>
          <a:p>
            <a:pPr>
              <a:buNone/>
            </a:pPr>
            <a:r>
              <a:rPr lang="ru-RU" b="1" dirty="0" smtClean="0"/>
              <a:t>288е., илл.</a:t>
            </a:r>
            <a:endParaRPr lang="ru-RU" dirty="0" smtClean="0"/>
          </a:p>
          <a:p>
            <a:pPr algn="r">
              <a:buNone/>
            </a:pPr>
            <a:r>
              <a:rPr lang="en-US" b="1" dirty="0" smtClean="0"/>
              <a:t>ISBN </a:t>
            </a:r>
            <a:r>
              <a:rPr lang="ru-RU" b="1" dirty="0" smtClean="0"/>
              <a:t>5-89840-350-71</a:t>
            </a:r>
            <a:endParaRPr lang="ru-RU" dirty="0" smtClean="0"/>
          </a:p>
          <a:p>
            <a:endParaRPr lang="ru-RU" dirty="0"/>
          </a:p>
        </p:txBody>
      </p:sp>
      <p:pic>
        <p:nvPicPr>
          <p:cNvPr id="4" name="Picture 2" descr="image1"/>
          <p:cNvPicPr>
            <a:picLocks noChangeAspect="1" noChangeArrowheads="1"/>
          </p:cNvPicPr>
          <p:nvPr/>
        </p:nvPicPr>
        <p:blipFill>
          <a:blip r:embed="rId2" cstate="print"/>
          <a:srcRect/>
          <a:stretch>
            <a:fillRect/>
          </a:stretch>
        </p:blipFill>
        <p:spPr bwMode="auto">
          <a:xfrm rot="21189372">
            <a:off x="181986" y="391872"/>
            <a:ext cx="1971168" cy="3172289"/>
          </a:xfrm>
          <a:prstGeom prst="rect">
            <a:avLst/>
          </a:prstGeom>
          <a:ln>
            <a:headEnd/>
            <a:tailEnd/>
          </a:ln>
          <a:effectLst>
            <a:outerShdw blurRad="190500" dist="228600" dir="2700000" sy="90000" rotWithShape="0">
              <a:srgbClr val="000000">
                <a:alpha val="25500"/>
              </a:srgbClr>
            </a:outerShdw>
            <a:reflection blurRad="6350" stA="50000" endA="300" endPos="55500" dist="50800" dir="5400000" sy="-100000" algn="bl" rotWithShape="0"/>
          </a:effectLst>
          <a:scene3d>
            <a:camera prst="orthographicFront" fov="0">
              <a:rot lat="0" lon="0" rev="0"/>
            </a:camera>
            <a:lightRig rig="soft" dir="tl">
              <a:rot lat="0" lon="0" rev="20100000"/>
            </a:lightRig>
          </a:scene3d>
          <a:sp3d>
            <a:bevelT w="50800" h="50800" prst="cross"/>
          </a:sp3d>
        </p:spPr>
        <p:style>
          <a:lnRef idx="0">
            <a:schemeClr val="accent2"/>
          </a:lnRef>
          <a:fillRef idx="3">
            <a:schemeClr val="accent2"/>
          </a:fillRef>
          <a:effectRef idx="3">
            <a:schemeClr val="accent2"/>
          </a:effectRef>
          <a:fontRef idx="minor">
            <a:schemeClr val="lt1"/>
          </a:fontRef>
        </p:style>
      </p:pic>
      <p:pic>
        <p:nvPicPr>
          <p:cNvPr id="1026" name="Picture 2" descr="image1"/>
          <p:cNvPicPr>
            <a:picLocks noChangeAspect="1" noChangeArrowheads="1"/>
          </p:cNvPicPr>
          <p:nvPr/>
        </p:nvPicPr>
        <p:blipFill>
          <a:blip r:embed="rId3" cstate="print"/>
          <a:srcRect/>
          <a:stretch>
            <a:fillRect/>
          </a:stretch>
        </p:blipFill>
        <p:spPr bwMode="auto">
          <a:xfrm rot="482907">
            <a:off x="1730528" y="1765560"/>
            <a:ext cx="1991360" cy="3430747"/>
          </a:xfrm>
          <a:prstGeom prst="rect">
            <a:avLst/>
          </a:prstGeom>
          <a:noFill/>
          <a:ln w="12700">
            <a:solidFill>
              <a:schemeClr val="accent1"/>
            </a:solidFill>
            <a:miter lim="800000"/>
            <a:headEnd/>
            <a:tailEnd/>
          </a:ln>
          <a:effectLst>
            <a:reflection blurRad="6350" stA="50000" endA="300" endPos="55500" dist="508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43372" y="274638"/>
            <a:ext cx="4714908" cy="6440510"/>
          </a:xfrm>
        </p:spPr>
        <p:txBody>
          <a:bodyPr>
            <a:normAutofit fontScale="90000"/>
          </a:bodyPr>
          <a:lstStyle/>
          <a:p>
            <a:r>
              <a:rPr lang="ru-RU" sz="1600" dirty="0" smtClean="0">
                <a:solidFill>
                  <a:schemeClr val="accent4">
                    <a:lumMod val="75000"/>
                  </a:schemeClr>
                </a:solidFill>
              </a:rPr>
              <a:t>В настоящей книге впервые на документальной основе всесторонне рассматривается реализация Евразийского проекта, предложенного Президентом Республики Казахстан Н.А.Назарбаевым в марте 1994 года в МГУ им.М.В.Ломоносова.</a:t>
            </a:r>
            <a:br>
              <a:rPr lang="ru-RU" sz="1600" dirty="0" smtClean="0">
                <a:solidFill>
                  <a:schemeClr val="accent4">
                    <a:lumMod val="75000"/>
                  </a:schemeClr>
                </a:solidFill>
              </a:rPr>
            </a:br>
            <a:r>
              <a:rPr lang="ru-RU" sz="1600" dirty="0" smtClean="0">
                <a:solidFill>
                  <a:schemeClr val="accent4">
                    <a:lumMod val="75000"/>
                  </a:schemeClr>
                </a:solidFill>
              </a:rPr>
              <a:t>Реальным воплощением в жизнь проекта Нурсултана Назарбаева являются Евразийское экономическое сообщество, Таможенный союз и формирующееся Единое экономическое пространство.</a:t>
            </a:r>
            <a:br>
              <a:rPr lang="ru-RU" sz="1600" dirty="0" smtClean="0">
                <a:solidFill>
                  <a:schemeClr val="accent4">
                    <a:lumMod val="75000"/>
                  </a:schemeClr>
                </a:solidFill>
              </a:rPr>
            </a:br>
            <a:r>
              <a:rPr lang="ru-RU" sz="1600" dirty="0" smtClean="0">
                <a:solidFill>
                  <a:schemeClr val="accent4">
                    <a:lumMod val="75000"/>
                  </a:schemeClr>
                </a:solidFill>
              </a:rPr>
              <a:t>Автор монографии известный казахстанский политик и дипломат, генеральный секретарь ЕврАзЭС, доктор политических наук Т.А.Мансуров последовательно раскрывает историческую роль Евразийского проекта Нурсултана Назарбаева как ключевого инструмента эффективного экономического и социального развития, открывающего перед постсоветскими странами новые возможности и перспективы.</a:t>
            </a:r>
            <a:br>
              <a:rPr lang="ru-RU" sz="1600" dirty="0" smtClean="0">
                <a:solidFill>
                  <a:schemeClr val="accent4">
                    <a:lumMod val="75000"/>
                  </a:schemeClr>
                </a:solidFill>
              </a:rPr>
            </a:br>
            <a:r>
              <a:rPr lang="ru-RU" sz="1600" dirty="0" smtClean="0">
                <a:solidFill>
                  <a:schemeClr val="accent4">
                    <a:lumMod val="75000"/>
                  </a:schemeClr>
                </a:solidFill>
              </a:rPr>
              <a:t> </a:t>
            </a:r>
            <a:br>
              <a:rPr lang="ru-RU" sz="1600" dirty="0" smtClean="0">
                <a:solidFill>
                  <a:schemeClr val="accent4">
                    <a:lumMod val="75000"/>
                  </a:schemeClr>
                </a:solidFill>
              </a:rPr>
            </a:br>
            <a:r>
              <a:rPr lang="ru-RU" sz="1600" dirty="0" smtClean="0">
                <a:solidFill>
                  <a:schemeClr val="accent4">
                    <a:lumMod val="75000"/>
                  </a:schemeClr>
                </a:solidFill>
              </a:rPr>
              <a:t>Издание адресовано широкому кругу читателей, ученым, специалистам в области государственного управления и международных отноше­ний, всем, кто интересуется современной историей.</a:t>
            </a:r>
            <a:r>
              <a:rPr lang="ru-RU" dirty="0" smtClean="0">
                <a:solidFill>
                  <a:schemeClr val="accent4">
                    <a:lumMod val="75000"/>
                  </a:schemeClr>
                </a:solidFill>
              </a:rPr>
              <a:t/>
            </a:r>
            <a:br>
              <a:rPr lang="ru-RU" dirty="0" smtClean="0">
                <a:solidFill>
                  <a:schemeClr val="accent4">
                    <a:lumMod val="75000"/>
                  </a:schemeClr>
                </a:solidFill>
              </a:rPr>
            </a:br>
            <a:endParaRPr lang="ru-RU" dirty="0">
              <a:solidFill>
                <a:schemeClr val="accent4">
                  <a:lumMod val="75000"/>
                </a:schemeClr>
              </a:solidFill>
            </a:endParaRPr>
          </a:p>
        </p:txBody>
      </p:sp>
      <p:sp>
        <p:nvSpPr>
          <p:cNvPr id="3" name="Содержимое 2"/>
          <p:cNvSpPr>
            <a:spLocks noGrp="1"/>
          </p:cNvSpPr>
          <p:nvPr>
            <p:ph idx="1"/>
          </p:nvPr>
        </p:nvSpPr>
        <p:spPr>
          <a:xfrm>
            <a:off x="142844" y="5429264"/>
            <a:ext cx="4143404" cy="1285884"/>
          </a:xfrm>
        </p:spPr>
        <p:txBody>
          <a:bodyPr>
            <a:noAutofit/>
          </a:bodyPr>
          <a:lstStyle/>
          <a:p>
            <a:pPr lvl="0">
              <a:buNone/>
            </a:pPr>
            <a:r>
              <a:rPr lang="ru-RU" sz="1000" dirty="0" smtClean="0">
                <a:latin typeface="Times New Roman" pitchFamily="18" charset="0"/>
                <a:ea typeface="Times New Roman" pitchFamily="18" charset="0"/>
                <a:cs typeface="Times New Roman" pitchFamily="18" charset="0"/>
              </a:rPr>
              <a:t>УДК 32</a:t>
            </a:r>
          </a:p>
          <a:p>
            <a:pPr lvl="0">
              <a:buNone/>
            </a:pPr>
            <a:r>
              <a:rPr lang="ru-RU" sz="1000" dirty="0" smtClean="0">
                <a:latin typeface="Times New Roman" pitchFamily="18" charset="0"/>
                <a:ea typeface="Times New Roman" pitchFamily="18" charset="0"/>
                <a:cs typeface="Times New Roman" pitchFamily="18" charset="0"/>
              </a:rPr>
              <a:t>ББК 66.2</a:t>
            </a:r>
          </a:p>
          <a:p>
            <a:pPr lvl="0">
              <a:buNone/>
            </a:pPr>
            <a:r>
              <a:rPr lang="ru-RU" sz="1000" dirty="0" smtClean="0">
                <a:latin typeface="Arial" pitchFamily="34" charset="0"/>
                <a:ea typeface="Times New Roman" pitchFamily="18" charset="0"/>
                <a:cs typeface="Times New Roman" pitchFamily="18" charset="0"/>
              </a:rPr>
              <a:t>М 23</a:t>
            </a:r>
          </a:p>
          <a:p>
            <a:pPr lvl="0">
              <a:buNone/>
            </a:pPr>
            <a:r>
              <a:rPr lang="ru-RU" sz="1000" b="1" dirty="0" smtClean="0">
                <a:latin typeface="Times New Roman" pitchFamily="18" charset="0"/>
                <a:ea typeface="Times New Roman" pitchFamily="18" charset="0"/>
                <a:cs typeface="Times New Roman" pitchFamily="18" charset="0"/>
              </a:rPr>
              <a:t>Т</a:t>
            </a:r>
            <a:r>
              <a:rPr lang="ru-RU" sz="1000" b="1" dirty="0" smtClean="0" bmk="">
                <a:latin typeface="Times New Roman" pitchFamily="18" charset="0"/>
                <a:ea typeface="Times New Roman" pitchFamily="18" charset="0"/>
                <a:cs typeface="Times New Roman" pitchFamily="18" charset="0"/>
              </a:rPr>
              <a:t>аир Мансуров.</a:t>
            </a:r>
            <a:endParaRPr lang="ru-RU" sz="1000" b="1" dirty="0" smtClean="0" bmk="">
              <a:latin typeface="Arial" pitchFamily="34" charset="0"/>
              <a:ea typeface="Times New Roman" pitchFamily="18" charset="0"/>
              <a:cs typeface="Times New Roman" pitchFamily="18" charset="0"/>
            </a:endParaRPr>
          </a:p>
          <a:p>
            <a:pPr lvl="0">
              <a:buNone/>
            </a:pPr>
            <a:r>
              <a:rPr lang="ru-RU" sz="1000" dirty="0" smtClean="0">
                <a:latin typeface="Times New Roman" pitchFamily="18" charset="0"/>
                <a:ea typeface="Times New Roman" pitchFamily="18" charset="0"/>
                <a:cs typeface="Times New Roman" pitchFamily="18" charset="0"/>
              </a:rPr>
              <a:t>ЕВРАЗИЙСКИЙ ПРОЕКТ НУРСУЛТАНА НАЗАРБАЕВА,</a:t>
            </a:r>
          </a:p>
          <a:p>
            <a:pPr lvl="0">
              <a:buNone/>
            </a:pPr>
            <a:r>
              <a:rPr lang="ru-RU" sz="1000" dirty="0" smtClean="0">
                <a:latin typeface="Times New Roman" pitchFamily="18" charset="0"/>
                <a:ea typeface="Times New Roman" pitchFamily="18" charset="0"/>
                <a:cs typeface="Times New Roman" pitchFamily="18" charset="0"/>
              </a:rPr>
              <a:t>ВОПЛОЩЕННЫЙ В ЖИЗНЬ. - М.: Реал-Пресс, 2011. - 320 с. + вкл.</a:t>
            </a:r>
          </a:p>
          <a:p>
            <a:pPr lvl="0">
              <a:buNone/>
            </a:pPr>
            <a:endParaRPr lang="ru-RU" sz="800" dirty="0" smtClean="0">
              <a:latin typeface="Arial" pitchFamily="34" charset="0"/>
            </a:endParaRPr>
          </a:p>
          <a:p>
            <a:pPr marL="0" lvl="0" indent="177800" algn="just" eaLnBrk="0" fontAlgn="base" hangingPunct="0">
              <a:spcBef>
                <a:spcPct val="0"/>
              </a:spcBef>
              <a:spcAft>
                <a:spcPct val="0"/>
              </a:spcAft>
              <a:buClrTx/>
              <a:buSzTx/>
              <a:buNone/>
            </a:pPr>
            <a:r>
              <a:rPr lang="ru-RU" sz="1000" dirty="0" smtClean="0">
                <a:latin typeface="Times New Roman" pitchFamily="18" charset="0"/>
                <a:ea typeface="Times New Roman" pitchFamily="18" charset="0"/>
                <a:cs typeface="Times New Roman" pitchFamily="18" charset="0"/>
              </a:rPr>
              <a:t>                                                                          </a:t>
            </a:r>
            <a:r>
              <a:rPr lang="en-US" sz="1000" dirty="0" smtClean="0">
                <a:latin typeface="Times New Roman" pitchFamily="18" charset="0"/>
                <a:ea typeface="Times New Roman" pitchFamily="18" charset="0"/>
                <a:cs typeface="Times New Roman" pitchFamily="18" charset="0"/>
              </a:rPr>
              <a:t>ISBN </a:t>
            </a:r>
            <a:r>
              <a:rPr lang="ru-RU" sz="1000" dirty="0" smtClean="0">
                <a:latin typeface="Times New Roman" pitchFamily="18" charset="0"/>
                <a:ea typeface="Times New Roman" pitchFamily="18" charset="0"/>
                <a:cs typeface="Times New Roman" pitchFamily="18" charset="0"/>
              </a:rPr>
              <a:t>978-5-7034-0290-0</a:t>
            </a:r>
            <a:endParaRPr lang="ru-RU" sz="1000" dirty="0"/>
          </a:p>
        </p:txBody>
      </p:sp>
      <p:pic>
        <p:nvPicPr>
          <p:cNvPr id="3074" name="Picture 2" descr="image1"/>
          <p:cNvPicPr>
            <a:picLocks noChangeAspect="1" noChangeArrowheads="1"/>
          </p:cNvPicPr>
          <p:nvPr/>
        </p:nvPicPr>
        <p:blipFill>
          <a:blip r:embed="rId2"/>
          <a:srcRect/>
          <a:stretch>
            <a:fillRect/>
          </a:stretch>
        </p:blipFill>
        <p:spPr bwMode="auto">
          <a:xfrm>
            <a:off x="357159" y="285728"/>
            <a:ext cx="3429024" cy="5085633"/>
          </a:xfrm>
          <a:prstGeom prst="rect">
            <a:avLst/>
          </a:prstGeom>
          <a:noFill/>
          <a:ln w="28575">
            <a:solidFill>
              <a:schemeClr val="accent1"/>
            </a:solidFill>
            <a:miter lim="800000"/>
            <a:headEnd/>
            <a:tailEnd/>
          </a:ln>
          <a:scene3d>
            <a:camera prst="orthographicFront"/>
            <a:lightRig rig="threePt" dir="t"/>
          </a:scene3d>
          <a:sp3d>
            <a:bevelT w="139700" h="139700" prst="divot"/>
          </a:sp3d>
        </p:spPr>
      </p:pic>
      <p:sp>
        <p:nvSpPr>
          <p:cNvPr id="5" name="Содержимое 2"/>
          <p:cNvSpPr txBox="1">
            <a:spLocks/>
          </p:cNvSpPr>
          <p:nvPr/>
        </p:nvSpPr>
        <p:spPr>
          <a:xfrm>
            <a:off x="3724268" y="2509830"/>
            <a:ext cx="4543428" cy="3451864"/>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Содержимое 2"/>
          <p:cNvSpPr txBox="1">
            <a:spLocks/>
          </p:cNvSpPr>
          <p:nvPr/>
        </p:nvSpPr>
        <p:spPr>
          <a:xfrm>
            <a:off x="142844" y="5214950"/>
            <a:ext cx="4543428" cy="107157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4714908" cy="6715148"/>
          </a:xfrm>
        </p:spPr>
        <p:txBody>
          <a:bodyPr>
            <a:noAutofit/>
          </a:bodyPr>
          <a:lstStyle/>
          <a:p>
            <a:r>
              <a:rPr lang="ru-RU" sz="1500" dirty="0" smtClean="0"/>
              <a:t/>
            </a:r>
            <a:br>
              <a:rPr lang="ru-RU" sz="1500" dirty="0" smtClean="0"/>
            </a:br>
            <a:r>
              <a:rPr lang="ru-RU" sz="1500" dirty="0" smtClean="0"/>
              <a:t/>
            </a:r>
            <a:br>
              <a:rPr lang="ru-RU" sz="1500" dirty="0" smtClean="0"/>
            </a:br>
            <a:r>
              <a:rPr lang="ru-RU" sz="1500" dirty="0" smtClean="0"/>
              <a:t/>
            </a:r>
            <a:br>
              <a:rPr lang="ru-RU" sz="1500" dirty="0" smtClean="0"/>
            </a:br>
            <a:r>
              <a:rPr lang="ru-RU" sz="1500" dirty="0" smtClean="0"/>
              <a:t/>
            </a:r>
            <a:br>
              <a:rPr lang="ru-RU" sz="1500" dirty="0" smtClean="0"/>
            </a:br>
            <a:r>
              <a:rPr lang="ru-RU" sz="1500" dirty="0" smtClean="0"/>
              <a:t/>
            </a:r>
            <a:br>
              <a:rPr lang="ru-RU" sz="1500" dirty="0" smtClean="0"/>
            </a:br>
            <a:r>
              <a:rPr lang="ru-RU" sz="1500" dirty="0" smtClean="0"/>
              <a:t/>
            </a:r>
            <a:br>
              <a:rPr lang="ru-RU" sz="1500" dirty="0" smtClean="0"/>
            </a:br>
            <a:r>
              <a:rPr lang="ru-RU" sz="1500" dirty="0" smtClean="0"/>
              <a:t/>
            </a:r>
            <a:br>
              <a:rPr lang="ru-RU" sz="1500" dirty="0" smtClean="0"/>
            </a:br>
            <a:r>
              <a:rPr lang="ru-RU" sz="1500" dirty="0" smtClean="0"/>
              <a:t/>
            </a:r>
            <a:br>
              <a:rPr lang="ru-RU" sz="1500" dirty="0" smtClean="0"/>
            </a:br>
            <a:r>
              <a:rPr lang="ru-RU" sz="1500" dirty="0" smtClean="0"/>
              <a:t>   </a:t>
            </a:r>
            <a:br>
              <a:rPr lang="ru-RU" sz="1500" dirty="0" smtClean="0"/>
            </a:br>
            <a:r>
              <a:rPr lang="ru-RU" sz="1500" dirty="0" smtClean="0"/>
              <a:t/>
            </a:r>
            <a:br>
              <a:rPr lang="ru-RU" sz="1500" dirty="0" smtClean="0"/>
            </a:br>
            <a:r>
              <a:rPr lang="ru-RU" sz="1500" dirty="0" smtClean="0"/>
              <a:t/>
            </a:r>
            <a:br>
              <a:rPr lang="ru-RU" sz="1500" dirty="0" smtClean="0"/>
            </a:br>
            <a:r>
              <a:rPr lang="ru-RU" sz="1500" dirty="0" smtClean="0"/>
              <a:t/>
            </a:r>
            <a:br>
              <a:rPr lang="ru-RU" sz="1500" dirty="0" smtClean="0"/>
            </a:br>
            <a:r>
              <a:rPr lang="ru-RU" sz="1500" i="1" dirty="0" smtClean="0">
                <a:solidFill>
                  <a:schemeClr val="bg1"/>
                </a:solidFill>
              </a:rPr>
              <a:t>Благодаря политической воле Президента Казахстана Н. А. Назарбаева, глубоко понятой и поддержанной народом, Казахстан демонстрирует всему миру эффективную по­литику в сфере межэтнических отношений.</a:t>
            </a:r>
            <a:br>
              <a:rPr lang="ru-RU" sz="1500" i="1" dirty="0" smtClean="0">
                <a:solidFill>
                  <a:schemeClr val="bg1"/>
                </a:solidFill>
              </a:rPr>
            </a:br>
            <a:r>
              <a:rPr lang="ru-RU" sz="1500" i="1" dirty="0" smtClean="0">
                <a:solidFill>
                  <a:schemeClr val="bg1"/>
                </a:solidFill>
              </a:rPr>
              <a:t>За период развития суверенного Казахстана, ориенти­рованного на строительство демократического правового государства с рыночной экономикой, не было ни одного случая межэтнических конфликтов, кровавых столкновений и войн.</a:t>
            </a:r>
            <a:br>
              <a:rPr lang="ru-RU" sz="1500" i="1" dirty="0" smtClean="0">
                <a:solidFill>
                  <a:schemeClr val="bg1"/>
                </a:solidFill>
              </a:rPr>
            </a:br>
            <a:r>
              <a:rPr lang="ru-RU" sz="1500" i="1" dirty="0" smtClean="0">
                <a:solidFill>
                  <a:schemeClr val="bg1"/>
                </a:solidFill>
              </a:rPr>
              <a:t>Все этносы, проживающие в Казахстане на основе действующей Конституции, имеют равные права на равный доступ к сферам образования и труда, на возрождение и развитие родного языка, культуры, традиций, на приобретение жилья и защиту своей собственности. Эти фундаментальные положения по защите прав человека и граж­данина, записанные в Конституции Республики Казахстан, будут и дальше воплощаться в жизнь, реализуясь в реальных социальных показателях каждого казахстанского этноса и его конкретных представителей.  </a:t>
            </a:r>
            <a:br>
              <a:rPr lang="ru-RU" sz="1500" i="1" dirty="0" smtClean="0">
                <a:solidFill>
                  <a:schemeClr val="bg1"/>
                </a:solidFill>
              </a:rPr>
            </a:br>
            <a:r>
              <a:rPr lang="ru-RU" sz="1600" i="1" dirty="0" smtClean="0">
                <a:solidFill>
                  <a:schemeClr val="bg1"/>
                </a:solidFill>
              </a:rPr>
              <a:t/>
            </a:r>
            <a:br>
              <a:rPr lang="ru-RU" sz="1600" i="1" dirty="0" smtClean="0">
                <a:solidFill>
                  <a:schemeClr val="bg1"/>
                </a:solidFill>
              </a:rPr>
            </a:br>
            <a:r>
              <a:rPr lang="ru-RU" sz="1600" i="1" dirty="0" smtClean="0">
                <a:solidFill>
                  <a:schemeClr val="bg1"/>
                </a:solidFill>
              </a:rPr>
              <a:t>                       Алматы, 14—15 ноября 2003 г.</a:t>
            </a:r>
            <a:br>
              <a:rPr lang="ru-RU" sz="1600" i="1" dirty="0" smtClean="0">
                <a:solidFill>
                  <a:schemeClr val="bg1"/>
                </a:solidFill>
              </a:rPr>
            </a:br>
            <a:endParaRPr lang="ru-RU" sz="1600" i="1" dirty="0">
              <a:solidFill>
                <a:schemeClr val="bg1"/>
              </a:solidFill>
            </a:endParaRPr>
          </a:p>
        </p:txBody>
      </p:sp>
      <p:sp>
        <p:nvSpPr>
          <p:cNvPr id="3" name="Текст 2"/>
          <p:cNvSpPr>
            <a:spLocks noGrp="1"/>
          </p:cNvSpPr>
          <p:nvPr>
            <p:ph type="body" idx="2"/>
          </p:nvPr>
        </p:nvSpPr>
        <p:spPr>
          <a:xfrm>
            <a:off x="5072066" y="5715016"/>
            <a:ext cx="3786214" cy="1142984"/>
          </a:xfrm>
        </p:spPr>
        <p:txBody>
          <a:bodyPr>
            <a:normAutofit fontScale="70000" lnSpcReduction="20000"/>
          </a:bodyPr>
          <a:lstStyle/>
          <a:p>
            <a:r>
              <a:rPr lang="ru-RU" dirty="0" smtClean="0"/>
              <a:t>ББК66.4(2К) </a:t>
            </a:r>
          </a:p>
          <a:p>
            <a:r>
              <a:rPr lang="ru-RU" dirty="0" smtClean="0"/>
              <a:t>Н90</a:t>
            </a:r>
          </a:p>
          <a:p>
            <a:r>
              <a:rPr lang="ru-RU" dirty="0" smtClean="0"/>
              <a:t> Н. Назарбаев — основатель казахстанской модели межэтнического и межконфессионального согласия/</a:t>
            </a:r>
          </a:p>
          <a:p>
            <a:r>
              <a:rPr lang="ru-RU" dirty="0" smtClean="0"/>
              <a:t>Под общ. ред. Ж. А. Алиева. - Алматы: Жет</a:t>
            </a:r>
            <a:r>
              <a:rPr lang="kk-KZ" dirty="0" smtClean="0"/>
              <a:t>і</a:t>
            </a:r>
            <a:r>
              <a:rPr lang="ru-RU" dirty="0" smtClean="0"/>
              <a:t> жаргы, </a:t>
            </a:r>
            <a:r>
              <a:rPr lang="ru-RU" b="1" dirty="0" smtClean="0"/>
              <a:t>2005. - 212 с. </a:t>
            </a:r>
            <a:endParaRPr lang="ru-RU" dirty="0" smtClean="0"/>
          </a:p>
          <a:p>
            <a:pPr algn="r"/>
            <a:r>
              <a:rPr lang="en-US" b="1" dirty="0" smtClean="0"/>
              <a:t>ISBN </a:t>
            </a:r>
            <a:r>
              <a:rPr lang="ru-RU" b="1" dirty="0" smtClean="0"/>
              <a:t> 9965-11-196-0</a:t>
            </a:r>
            <a:endParaRPr lang="ru-RU" dirty="0" smtClean="0"/>
          </a:p>
          <a:p>
            <a:endParaRPr lang="ru-RU" dirty="0"/>
          </a:p>
        </p:txBody>
      </p:sp>
      <p:pic>
        <p:nvPicPr>
          <p:cNvPr id="4097" name="Picture 1" descr="image1"/>
          <p:cNvPicPr>
            <a:picLocks noChangeAspect="1" noChangeArrowheads="1"/>
          </p:cNvPicPr>
          <p:nvPr/>
        </p:nvPicPr>
        <p:blipFill>
          <a:blip r:embed="rId2"/>
          <a:srcRect/>
          <a:stretch>
            <a:fillRect/>
          </a:stretch>
        </p:blipFill>
        <p:spPr bwMode="auto">
          <a:xfrm>
            <a:off x="5143504" y="285728"/>
            <a:ext cx="3387117" cy="5286412"/>
          </a:xfrm>
          <a:prstGeom prst="rect">
            <a:avLst/>
          </a:prstGeom>
          <a:ln>
            <a:headEnd/>
            <a:tailEnd/>
          </a:ln>
          <a:effectLst>
            <a:outerShdw blurRad="50800" dist="38100" dir="13500000" algn="br" rotWithShape="0">
              <a:prstClr val="black">
                <a:alpha val="40000"/>
              </a:prstClr>
            </a:outerShdw>
            <a:reflection blurRad="6350" stA="50000" endA="300" endPos="55000" dir="5400000" sy="-100000" algn="bl" rotWithShape="0"/>
          </a:effectLst>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3"/>
          </p:nvPr>
        </p:nvSpPr>
        <p:spPr>
          <a:xfrm>
            <a:off x="5000628" y="5572140"/>
            <a:ext cx="3429024" cy="1285860"/>
          </a:xfrm>
        </p:spPr>
        <p:txBody>
          <a:bodyPr>
            <a:normAutofit fontScale="32500" lnSpcReduction="20000"/>
          </a:bodyPr>
          <a:lstStyle/>
          <a:p>
            <a:endParaRPr lang="kk-KZ" sz="1200" dirty="0" smtClean="0"/>
          </a:p>
          <a:p>
            <a:endParaRPr lang="kk-KZ" sz="1200" dirty="0" smtClean="0"/>
          </a:p>
          <a:p>
            <a:endParaRPr lang="kk-KZ" sz="1200" dirty="0" smtClean="0"/>
          </a:p>
          <a:p>
            <a:r>
              <a:rPr lang="kk-KZ" sz="2800" b="1" dirty="0" smtClean="0"/>
              <a:t>УДК 323/324 </a:t>
            </a:r>
          </a:p>
          <a:p>
            <a:r>
              <a:rPr lang="kk-KZ" sz="2800" b="1" dirty="0" smtClean="0"/>
              <a:t>ББК66.3 (5 Қаз) </a:t>
            </a:r>
          </a:p>
          <a:p>
            <a:r>
              <a:rPr lang="kk-KZ" sz="2800" b="1" dirty="0" smtClean="0"/>
              <a:t>Е50</a:t>
            </a:r>
            <a:endParaRPr lang="ru-RU" sz="2800" b="1" dirty="0" smtClean="0"/>
          </a:p>
          <a:p>
            <a:r>
              <a:rPr lang="kk-KZ" sz="2800" b="1" dirty="0" smtClean="0"/>
              <a:t>Елім менің ...</a:t>
            </a:r>
            <a:endParaRPr lang="ru-RU" sz="2800" b="1" dirty="0" smtClean="0"/>
          </a:p>
          <a:p>
            <a:r>
              <a:rPr lang="kk-KZ" sz="2800" b="1" dirty="0" smtClean="0"/>
              <a:t>Елбасының ел тағдыры туралы толғамдары Шымкент. "Кітап" баспасы, 2013.                                     </a:t>
            </a:r>
          </a:p>
          <a:p>
            <a:pPr algn="r"/>
            <a:r>
              <a:rPr lang="kk-KZ" sz="2800" b="1" dirty="0" smtClean="0"/>
              <a:t>І</a:t>
            </a:r>
            <a:r>
              <a:rPr lang="en-US" sz="2800" b="1" dirty="0" smtClean="0"/>
              <a:t>S</a:t>
            </a:r>
            <a:r>
              <a:rPr lang="kk-KZ" sz="2800" b="1" dirty="0" smtClean="0"/>
              <a:t>В</a:t>
            </a:r>
            <a:r>
              <a:rPr lang="en-US" sz="2800" b="1" dirty="0" smtClean="0"/>
              <a:t>N</a:t>
            </a:r>
            <a:r>
              <a:rPr lang="kk-KZ" sz="2800" b="1" dirty="0" smtClean="0"/>
              <a:t>  978-601-7404-25-3</a:t>
            </a:r>
            <a:endParaRPr lang="ru-RU" sz="2800" b="1" dirty="0" smtClean="0"/>
          </a:p>
          <a:p>
            <a:endParaRPr lang="ru-RU" sz="1200" dirty="0" smtClean="0"/>
          </a:p>
          <a:p>
            <a:endParaRPr lang="ru-RU" dirty="0"/>
          </a:p>
        </p:txBody>
      </p:sp>
      <p:pic>
        <p:nvPicPr>
          <p:cNvPr id="27650" name="Picture 2" descr="image1"/>
          <p:cNvPicPr>
            <a:picLocks noChangeAspect="1" noChangeArrowheads="1"/>
          </p:cNvPicPr>
          <p:nvPr/>
        </p:nvPicPr>
        <p:blipFill>
          <a:blip r:embed="rId2"/>
          <a:srcRect/>
          <a:stretch>
            <a:fillRect/>
          </a:stretch>
        </p:blipFill>
        <p:spPr bwMode="auto">
          <a:xfrm>
            <a:off x="5072066" y="142852"/>
            <a:ext cx="3357586" cy="5429288"/>
          </a:xfrm>
          <a:prstGeom prst="rect">
            <a:avLst/>
          </a:prstGeom>
          <a:ln>
            <a:noFill/>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nvex"/>
            <a:contourClr>
              <a:srgbClr val="FFFFFF"/>
            </a:contourClr>
          </a:sp3d>
        </p:spPr>
        <p:style>
          <a:lnRef idx="2">
            <a:schemeClr val="dk1">
              <a:shade val="50000"/>
            </a:schemeClr>
          </a:lnRef>
          <a:fillRef idx="1">
            <a:schemeClr val="dk1"/>
          </a:fillRef>
          <a:effectRef idx="0">
            <a:schemeClr val="dk1"/>
          </a:effectRef>
          <a:fontRef idx="minor">
            <a:schemeClr val="lt1"/>
          </a:fontRef>
        </p:style>
      </p:pic>
      <p:sp>
        <p:nvSpPr>
          <p:cNvPr id="9" name="Блок-схема: несколько документов 8"/>
          <p:cNvSpPr/>
          <p:nvPr/>
        </p:nvSpPr>
        <p:spPr>
          <a:xfrm>
            <a:off x="285720" y="1857364"/>
            <a:ext cx="5072098" cy="3500462"/>
          </a:xfrm>
          <a:prstGeom prst="flowChartMultidocument">
            <a:avLst/>
          </a:prstGeom>
          <a:effectLst>
            <a:glow rad="228600">
              <a:schemeClr val="accent1">
                <a:satMod val="175000"/>
                <a:alpha val="40000"/>
              </a:schemeClr>
            </a:glow>
            <a:outerShdw blurRad="190500" dist="228600" dir="2700000" sy="90000" rotWithShape="0">
              <a:srgbClr val="000000">
                <a:alpha val="25500"/>
              </a:srgbClr>
            </a:outerShdw>
          </a:effectLst>
          <a:scene3d>
            <a:camera prst="perspectiveContrastingRightFacing"/>
            <a:lightRig rig="soft" dir="tl">
              <a:rot lat="0" lon="0" rev="20100000"/>
            </a:lightRig>
          </a:scene3d>
          <a:sp3d>
            <a:bevelT w="50800" h="50800" prst="angle"/>
          </a:sp3d>
        </p:spPr>
        <p:style>
          <a:lnRef idx="0">
            <a:schemeClr val="accent3"/>
          </a:lnRef>
          <a:fillRef idx="3">
            <a:schemeClr val="accent3"/>
          </a:fillRef>
          <a:effectRef idx="3">
            <a:schemeClr val="accent3"/>
          </a:effectRef>
          <a:fontRef idx="minor">
            <a:schemeClr val="lt1"/>
          </a:fontRef>
        </p:style>
        <p:txBody>
          <a:bodyPr rtlCol="0" anchor="ctr"/>
          <a:lstStyle/>
          <a:p>
            <a:pPr algn="ctr">
              <a:buNone/>
            </a:pPr>
            <a:r>
              <a:rPr lang="kk-KZ" dirty="0" smtClean="0">
                <a:solidFill>
                  <a:srgbClr val="C00000"/>
                </a:solidFill>
              </a:rPr>
              <a:t>Қазақстан Республикасының Тұңғыш Президенті Елбасы Нұрсұлтан Әбішұлы Назарбаевтың мемлекет құрудағы, тэуелсіздікті орнатып, тұғырлы ету жолындағы тарихи толғамдары, тұжырымдары, өсиеттері, ұлағатты сөздері жинақталды.</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image1"/>
          <p:cNvPicPr>
            <a:picLocks noChangeAspect="1" noChangeArrowheads="1"/>
          </p:cNvPicPr>
          <p:nvPr/>
        </p:nvPicPr>
        <p:blipFill>
          <a:blip r:embed="rId2"/>
          <a:srcRect/>
          <a:stretch>
            <a:fillRect/>
          </a:stretch>
        </p:blipFill>
        <p:spPr bwMode="auto">
          <a:xfrm>
            <a:off x="214282" y="285728"/>
            <a:ext cx="3274392" cy="5072097"/>
          </a:xfrm>
          <a:prstGeom prst="rect">
            <a:avLst/>
          </a:prstGeom>
          <a:ln>
            <a:headEnd/>
            <a:tailEnd/>
          </a:ln>
          <a:effectLst>
            <a:glow rad="228600">
              <a:schemeClr val="accent4">
                <a:satMod val="175000"/>
                <a:alpha val="40000"/>
              </a:schemeClr>
            </a:glow>
            <a:outerShdw blurRad="130000" dist="101600" dir="2700000" algn="tl" rotWithShape="0">
              <a:srgbClr val="000000">
                <a:alpha val="35000"/>
              </a:srgbClr>
            </a:outerShdw>
          </a:effectLst>
        </p:spPr>
        <p:style>
          <a:lnRef idx="1">
            <a:schemeClr val="accent3"/>
          </a:lnRef>
          <a:fillRef idx="2">
            <a:schemeClr val="accent3"/>
          </a:fillRef>
          <a:effectRef idx="1">
            <a:schemeClr val="accent3"/>
          </a:effectRef>
          <a:fontRef idx="minor">
            <a:schemeClr val="dk1"/>
          </a:fontRef>
        </p:style>
      </p:pic>
      <p:pic>
        <p:nvPicPr>
          <p:cNvPr id="1027" name="Picture 3" descr="image3"/>
          <p:cNvPicPr>
            <a:picLocks noChangeAspect="1" noChangeArrowheads="1"/>
          </p:cNvPicPr>
          <p:nvPr/>
        </p:nvPicPr>
        <p:blipFill>
          <a:blip r:embed="rId3" cstate="print"/>
          <a:srcRect/>
          <a:stretch>
            <a:fillRect/>
          </a:stretch>
        </p:blipFill>
        <p:spPr bwMode="auto">
          <a:xfrm rot="19778832">
            <a:off x="4190094" y="2481112"/>
            <a:ext cx="1301661" cy="1951708"/>
          </a:xfrm>
          <a:prstGeom prst="rect">
            <a:avLst/>
          </a:prstGeom>
          <a:solidFill>
            <a:srgbClr val="FFFFFF">
              <a:shade val="85000"/>
            </a:srgbClr>
          </a:solidFill>
          <a:ln w="190500" cap="rnd">
            <a:solidFill>
              <a:srgbClr val="FFFFFF"/>
            </a:solidFill>
          </a:ln>
          <a:effectLst>
            <a:glow rad="228600">
              <a:schemeClr val="accent3">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Прямоугольник 2"/>
          <p:cNvSpPr/>
          <p:nvPr/>
        </p:nvSpPr>
        <p:spPr>
          <a:xfrm>
            <a:off x="142844" y="5429264"/>
            <a:ext cx="4357718" cy="1477328"/>
          </a:xfrm>
          <a:prstGeom prst="rect">
            <a:avLst/>
          </a:prstGeom>
          <a:effectLst>
            <a:glow rad="228600">
              <a:schemeClr val="accent3">
                <a:satMod val="175000"/>
                <a:alpha val="40000"/>
              </a:schemeClr>
            </a:glow>
          </a:effectLst>
        </p:spPr>
        <p:txBody>
          <a:bodyPr wrap="square">
            <a:spAutoFit/>
          </a:bodyPr>
          <a:lstStyle/>
          <a:p>
            <a:r>
              <a:rPr lang="kk-KZ" sz="1200" b="1" dirty="0" smtClean="0"/>
              <a:t>ББК 63.3 (5 Қаз) я 6</a:t>
            </a:r>
          </a:p>
          <a:p>
            <a:r>
              <a:rPr lang="kk-KZ" sz="1200" b="1" dirty="0" smtClean="0"/>
              <a:t>Қ 18</a:t>
            </a:r>
            <a:endParaRPr lang="ru-RU" sz="1200" b="1" dirty="0" smtClean="0"/>
          </a:p>
          <a:p>
            <a:r>
              <a:rPr lang="kk-KZ" sz="1200" b="1" dirty="0" smtClean="0"/>
              <a:t>Қазақстан. Фотошежіре. Казахстан. Фотолетопись. Т.3</a:t>
            </a:r>
            <a:endParaRPr lang="ru-RU" sz="1200" b="1" dirty="0" smtClean="0"/>
          </a:p>
          <a:p>
            <a:r>
              <a:rPr lang="kk-KZ" sz="1200" b="1" dirty="0" smtClean="0"/>
              <a:t>- Алматы: 2005 - 128 бет. (қазақ, орыс, ағылшын тілдерінде)</a:t>
            </a:r>
            <a:endParaRPr lang="ru-RU" sz="1200" b="1" dirty="0" smtClean="0"/>
          </a:p>
          <a:p>
            <a:r>
              <a:rPr lang="kk-KZ" sz="1200" b="1" dirty="0" smtClean="0"/>
              <a:t>                                                                  </a:t>
            </a:r>
          </a:p>
          <a:p>
            <a:pPr algn="r"/>
            <a:r>
              <a:rPr lang="kk-KZ" sz="1200" b="1" dirty="0" smtClean="0"/>
              <a:t> І</a:t>
            </a:r>
            <a:r>
              <a:rPr lang="en-US" sz="1200" b="1" dirty="0" smtClean="0"/>
              <a:t>S</a:t>
            </a:r>
            <a:r>
              <a:rPr lang="kk-KZ" sz="1200" b="1" dirty="0" smtClean="0"/>
              <a:t>В</a:t>
            </a:r>
            <a:r>
              <a:rPr lang="en-US" sz="1200" b="1" dirty="0" smtClean="0"/>
              <a:t>N</a:t>
            </a:r>
            <a:r>
              <a:rPr lang="kk-KZ" sz="1200" b="1" dirty="0" smtClean="0"/>
              <a:t> 9965-9804-5-4</a:t>
            </a:r>
            <a:r>
              <a:rPr lang="kk-KZ" b="1" dirty="0" smtClean="0"/>
              <a:t/>
            </a:r>
            <a:br>
              <a:rPr lang="kk-KZ" b="1" dirty="0" smtClean="0"/>
            </a:br>
            <a:endParaRPr lang="ru-RU" b="1" dirty="0"/>
          </a:p>
        </p:txBody>
      </p:sp>
      <p:pic>
        <p:nvPicPr>
          <p:cNvPr id="1029" name="Picture 5" descr="image7"/>
          <p:cNvPicPr>
            <a:picLocks noChangeAspect="1" noChangeArrowheads="1"/>
          </p:cNvPicPr>
          <p:nvPr/>
        </p:nvPicPr>
        <p:blipFill>
          <a:blip r:embed="rId4" cstate="print"/>
          <a:srcRect/>
          <a:stretch>
            <a:fillRect/>
          </a:stretch>
        </p:blipFill>
        <p:spPr bwMode="auto">
          <a:xfrm rot="19353801">
            <a:off x="5192754" y="4432221"/>
            <a:ext cx="1436588" cy="2154855"/>
          </a:xfrm>
          <a:prstGeom prst="rect">
            <a:avLst/>
          </a:prstGeom>
          <a:solidFill>
            <a:srgbClr val="FFFFFF">
              <a:shade val="85000"/>
            </a:srgbClr>
          </a:solidFill>
          <a:ln w="88900" cap="sq">
            <a:solidFill>
              <a:srgbClr val="FFFFFF"/>
            </a:solidFill>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p:cNvPicPr/>
          <p:nvPr/>
        </p:nvPicPr>
        <p:blipFill>
          <a:blip r:embed="rId5" cstate="print"/>
          <a:stretch>
            <a:fillRect/>
          </a:stretch>
        </p:blipFill>
        <p:spPr>
          <a:xfrm rot="1155522">
            <a:off x="7050423" y="3753808"/>
            <a:ext cx="1491029" cy="2286016"/>
          </a:xfrm>
          <a:prstGeom prst="rect">
            <a:avLst/>
          </a:prstGeom>
          <a:solidFill>
            <a:srgbClr val="FFFFFF">
              <a:shade val="85000"/>
            </a:srgbClr>
          </a:solidFill>
          <a:ln w="88900" cap="sq">
            <a:solidFill>
              <a:srgbClr val="FFFFFF"/>
            </a:solidFill>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p:cNvPicPr/>
          <p:nvPr/>
        </p:nvPicPr>
        <p:blipFill>
          <a:blip r:embed="rId6" cstate="print"/>
          <a:stretch>
            <a:fillRect/>
          </a:stretch>
        </p:blipFill>
        <p:spPr>
          <a:xfrm rot="19948631">
            <a:off x="3849190" y="345998"/>
            <a:ext cx="1490635" cy="2351509"/>
          </a:xfrm>
          <a:prstGeom prst="rect">
            <a:avLst/>
          </a:prstGeom>
          <a:ln>
            <a:noFill/>
          </a:ln>
          <a:effectLst>
            <a:glow rad="228600">
              <a:schemeClr val="accent3">
                <a:satMod val="175000"/>
                <a:alpha val="40000"/>
              </a:schemeClr>
            </a:glow>
            <a:outerShdw blurRad="50800" dist="38100" dir="16200000" rotWithShape="0">
              <a:prstClr val="black">
                <a:alpha val="40000"/>
              </a:prstClr>
            </a:outerShdw>
          </a:effectLst>
          <a:scene3d>
            <a:camera prst="orthographicFront"/>
            <a:lightRig rig="balanced" dir="t">
              <a:rot lat="0" lon="0" rev="8700000"/>
            </a:lightRig>
          </a:scene3d>
          <a:sp3d>
            <a:bevelT w="190500" h="38100"/>
          </a:sp3d>
        </p:spPr>
      </p:pic>
      <p:pic>
        <p:nvPicPr>
          <p:cNvPr id="6" name="Picture"/>
          <p:cNvPicPr/>
          <p:nvPr/>
        </p:nvPicPr>
        <p:blipFill>
          <a:blip r:embed="rId7" cstate="print"/>
          <a:stretch>
            <a:fillRect/>
          </a:stretch>
        </p:blipFill>
        <p:spPr>
          <a:xfrm rot="1486480">
            <a:off x="7158636" y="621285"/>
            <a:ext cx="1375990" cy="2077933"/>
          </a:xfrm>
          <a:prstGeom prst="rect">
            <a:avLst/>
          </a:prstGeom>
          <a:solidFill>
            <a:srgbClr val="FFFFFF">
              <a:shade val="85000"/>
            </a:srgbClr>
          </a:solidFill>
          <a:ln w="88900" cap="sq">
            <a:solidFill>
              <a:srgbClr val="FFFFFF"/>
            </a:solidFill>
            <a:miter lim="800000"/>
          </a:ln>
          <a:effectLst>
            <a:glow rad="228600">
              <a:schemeClr val="accent3">
                <a:satMod val="175000"/>
                <a:alpha val="40000"/>
              </a:schemeClr>
            </a:glow>
            <a:outerShdw blurRad="55000" dist="18000" dir="5400000" algn="tl" rotWithShape="0">
              <a:srgbClr val="000000">
                <a:alpha val="40000"/>
              </a:srgbClr>
            </a:outerShdw>
            <a:softEdge rad="12700"/>
          </a:effectLst>
          <a:scene3d>
            <a:camera prst="orthographicFront"/>
            <a:lightRig rig="twoPt" dir="t">
              <a:rot lat="0" lon="0" rev="7200000"/>
            </a:lightRig>
          </a:scene3d>
          <a:sp3d>
            <a:bevelT w="25400" h="19050"/>
            <a:contourClr>
              <a:srgbClr val="FFFFFF"/>
            </a:contourClr>
          </a:sp3d>
        </p:spPr>
      </p:pic>
      <p:pic>
        <p:nvPicPr>
          <p:cNvPr id="13" name="Picture 7" descr="image1"/>
          <p:cNvPicPr>
            <a:picLocks noChangeAspect="1" noChangeArrowheads="1"/>
          </p:cNvPicPr>
          <p:nvPr/>
        </p:nvPicPr>
        <p:blipFill>
          <a:blip r:embed="rId8" cstate="print"/>
          <a:srcRect/>
          <a:stretch>
            <a:fillRect/>
          </a:stretch>
        </p:blipFill>
        <p:spPr bwMode="auto">
          <a:xfrm>
            <a:off x="5500694" y="0"/>
            <a:ext cx="1324838" cy="2428868"/>
          </a:xfrm>
          <a:prstGeom prst="rect">
            <a:avLst/>
          </a:prstGeom>
          <a:solidFill>
            <a:srgbClr val="FFFFFF">
              <a:shade val="85000"/>
            </a:srgbClr>
          </a:solidFill>
          <a:ln w="88900" cap="sq">
            <a:solidFill>
              <a:srgbClr val="FFFFFF"/>
            </a:solidFill>
            <a:prstDash val="sysDot"/>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prst="cross"/>
            <a:contourClr>
              <a:srgbClr val="FFFFFF"/>
            </a:contourClr>
          </a:sp3d>
        </p:spPr>
      </p:pic>
      <p:pic>
        <p:nvPicPr>
          <p:cNvPr id="14" name="Picture 4" descr="image6"/>
          <p:cNvPicPr>
            <a:picLocks noChangeAspect="1" noChangeArrowheads="1"/>
          </p:cNvPicPr>
          <p:nvPr/>
        </p:nvPicPr>
        <p:blipFill>
          <a:blip r:embed="rId9" cstate="print"/>
          <a:srcRect/>
          <a:stretch>
            <a:fillRect/>
          </a:stretch>
        </p:blipFill>
        <p:spPr bwMode="auto">
          <a:xfrm rot="660925">
            <a:off x="5905357" y="2257551"/>
            <a:ext cx="1402972" cy="2127700"/>
          </a:xfrm>
          <a:prstGeom prst="rect">
            <a:avLst/>
          </a:prstGeom>
          <a:solidFill>
            <a:srgbClr val="FFFFFF">
              <a:shade val="85000"/>
            </a:srgbClr>
          </a:solidFill>
          <a:ln w="88900" cap="sq">
            <a:solidFill>
              <a:srgbClr val="FFFFFF"/>
            </a:solidFill>
            <a:miter lim="800000"/>
          </a:ln>
          <a:effectLst>
            <a:glow rad="228600">
              <a:schemeClr val="accent3">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572132" y="4857760"/>
            <a:ext cx="3357586" cy="2500329"/>
          </a:xfrm>
        </p:spPr>
        <p:txBody>
          <a:bodyPr>
            <a:normAutofit fontScale="47500" lnSpcReduction="20000"/>
          </a:bodyPr>
          <a:lstStyle/>
          <a:p>
            <a:pPr>
              <a:buNone/>
            </a:pPr>
            <a:r>
              <a:rPr lang="kk-KZ" b="1" dirty="0" smtClean="0"/>
              <a:t>ББК 63.3 (5 Каз) </a:t>
            </a:r>
          </a:p>
          <a:p>
            <a:pPr>
              <a:buNone/>
            </a:pPr>
            <a:r>
              <a:rPr lang="kk-KZ" b="1" dirty="0" smtClean="0"/>
              <a:t>Ғ 57</a:t>
            </a:r>
            <a:endParaRPr lang="ru-RU" b="1" dirty="0" smtClean="0"/>
          </a:p>
          <a:p>
            <a:pPr>
              <a:buNone/>
            </a:pPr>
            <a:r>
              <a:rPr lang="kk-KZ" b="1" dirty="0" smtClean="0"/>
              <a:t>XXI век:</a:t>
            </a:r>
            <a:endParaRPr lang="ru-RU" b="1" dirty="0" smtClean="0"/>
          </a:p>
          <a:p>
            <a:pPr>
              <a:buNone/>
            </a:pPr>
            <a:r>
              <a:rPr lang="kk-KZ" b="1" dirty="0" smtClean="0"/>
              <a:t>Мировая элита о Н.А. Назарбаеве</a:t>
            </a:r>
            <a:endParaRPr lang="ru-RU" b="1" dirty="0" smtClean="0"/>
          </a:p>
          <a:p>
            <a:pPr>
              <a:buNone/>
            </a:pPr>
            <a:r>
              <a:rPr lang="kk-KZ" b="1" i="1" dirty="0" smtClean="0"/>
              <a:t>(на казахском языке)</a:t>
            </a:r>
            <a:endParaRPr lang="ru-RU" b="1" dirty="0" smtClean="0"/>
          </a:p>
          <a:p>
            <a:pPr>
              <a:buNone/>
            </a:pPr>
            <a:r>
              <a:rPr lang="kk-KZ" b="1" dirty="0" smtClean="0"/>
              <a:t>XXI ғасыр: Әлем саясаткерлері, руханият</a:t>
            </a:r>
          </a:p>
          <a:p>
            <a:pPr>
              <a:buNone/>
            </a:pPr>
            <a:r>
              <a:rPr lang="kk-KZ" b="1" dirty="0" smtClean="0"/>
              <a:t>жетекшілері, зияткерлері мен кәсіпшілері</a:t>
            </a:r>
          </a:p>
          <a:p>
            <a:pPr>
              <a:buNone/>
            </a:pPr>
            <a:r>
              <a:rPr lang="kk-KZ" b="1" dirty="0" smtClean="0"/>
              <a:t>Н.Ә. Назарбаев туралы.</a:t>
            </a:r>
          </a:p>
          <a:p>
            <a:pPr>
              <a:buNone/>
            </a:pPr>
            <a:r>
              <a:rPr lang="kk-KZ" b="1" dirty="0" smtClean="0"/>
              <a:t>Алматы: Атамұра, 2005. — 288 бет.,</a:t>
            </a:r>
          </a:p>
          <a:p>
            <a:pPr>
              <a:buNone/>
            </a:pPr>
            <a:r>
              <a:rPr lang="kk-KZ" b="1" dirty="0" smtClean="0"/>
              <a:t>суретті.</a:t>
            </a:r>
            <a:endParaRPr lang="ru-RU" b="1" dirty="0" smtClean="0"/>
          </a:p>
          <a:p>
            <a:pPr algn="r">
              <a:buNone/>
            </a:pPr>
            <a:r>
              <a:rPr lang="kk-KZ" sz="2400" b="1" dirty="0" smtClean="0"/>
              <a:t>І</a:t>
            </a:r>
            <a:r>
              <a:rPr lang="en-US" sz="2400" b="1" dirty="0" smtClean="0"/>
              <a:t>S</a:t>
            </a:r>
            <a:r>
              <a:rPr lang="kk-KZ" sz="2400" b="1" dirty="0" smtClean="0"/>
              <a:t>В</a:t>
            </a:r>
            <a:r>
              <a:rPr lang="en-US" sz="2400" b="1" dirty="0" smtClean="0"/>
              <a:t>N</a:t>
            </a:r>
            <a:r>
              <a:rPr lang="kk-KZ" sz="2400" b="1" dirty="0" smtClean="0"/>
              <a:t>  </a:t>
            </a:r>
            <a:r>
              <a:rPr lang="kk-KZ" b="1" dirty="0" smtClean="0"/>
              <a:t>9965-34-188-3</a:t>
            </a:r>
            <a:endParaRPr lang="ru-RU" b="1" dirty="0" smtClean="0"/>
          </a:p>
          <a:p>
            <a:endParaRPr lang="ru-RU" b="1" dirty="0"/>
          </a:p>
        </p:txBody>
      </p:sp>
      <p:pic>
        <p:nvPicPr>
          <p:cNvPr id="30722" name="Picture 2" descr="image1"/>
          <p:cNvPicPr>
            <a:picLocks noChangeAspect="1" noChangeArrowheads="1"/>
          </p:cNvPicPr>
          <p:nvPr/>
        </p:nvPicPr>
        <p:blipFill>
          <a:blip r:embed="rId2"/>
          <a:srcRect/>
          <a:stretch>
            <a:fillRect/>
          </a:stretch>
        </p:blipFill>
        <p:spPr bwMode="auto">
          <a:xfrm>
            <a:off x="285720" y="642919"/>
            <a:ext cx="5286412" cy="4683344"/>
          </a:xfrm>
          <a:prstGeom prst="rect">
            <a:avLst/>
          </a:prstGeom>
          <a:ln>
            <a:headEnd/>
            <a:tailEnd/>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pic>
      <p:pic>
        <p:nvPicPr>
          <p:cNvPr id="7" name="Picture 2"/>
          <p:cNvPicPr>
            <a:picLocks noChangeAspect="1" noChangeArrowheads="1"/>
          </p:cNvPicPr>
          <p:nvPr/>
        </p:nvPicPr>
        <p:blipFill>
          <a:blip r:embed="rId3"/>
          <a:srcRect/>
          <a:stretch>
            <a:fillRect/>
          </a:stretch>
        </p:blipFill>
        <p:spPr bwMode="auto">
          <a:xfrm>
            <a:off x="5929322" y="1714488"/>
            <a:ext cx="2727443" cy="2500330"/>
          </a:xfrm>
          <a:prstGeom prst="rect">
            <a:avLst/>
          </a:prstGeom>
          <a:ln>
            <a:headEnd/>
            <a:tailEnd/>
          </a:ln>
          <a:effectLst>
            <a:glow rad="228600">
              <a:schemeClr val="accent1">
                <a:satMod val="175000"/>
                <a:alpha val="40000"/>
              </a:schemeClr>
            </a:glow>
          </a:effectLst>
          <a:scene3d>
            <a:camera prst="orthographicFront"/>
            <a:lightRig rig="threePt" dir="t"/>
          </a:scene3d>
          <a:sp3d>
            <a:bevelT prst="angle"/>
          </a:sp3d>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14282" y="0"/>
            <a:ext cx="8929718" cy="6858000"/>
          </a:xfrm>
        </p:spPr>
        <p:txBody>
          <a:bodyPr>
            <a:normAutofit fontScale="25000" lnSpcReduction="20000"/>
          </a:bodyPr>
          <a:lstStyle/>
          <a:p>
            <a:pPr>
              <a:buNone/>
            </a:pPr>
            <a:r>
              <a:rPr lang="ru-RU" b="1" dirty="0" smtClean="0"/>
              <a:t>66.3(5Каз)</a:t>
            </a:r>
            <a:endParaRPr lang="ru-RU" dirty="0" smtClean="0"/>
          </a:p>
          <a:p>
            <a:pPr>
              <a:buNone/>
            </a:pPr>
            <a:r>
              <a:rPr lang="ru-RU" b="1" dirty="0" smtClean="0"/>
              <a:t>Н19</a:t>
            </a:r>
            <a:endParaRPr lang="ru-RU" dirty="0" smtClean="0"/>
          </a:p>
          <a:p>
            <a:pPr>
              <a:buNone/>
            </a:pPr>
            <a:r>
              <a:rPr lang="ru-RU" b="1" dirty="0" smtClean="0"/>
              <a:t>Назарбаев, Н. Ә. </a:t>
            </a:r>
            <a:endParaRPr lang="ru-RU" dirty="0" smtClean="0"/>
          </a:p>
          <a:p>
            <a:pPr marL="0">
              <a:spcBef>
                <a:spcPts val="0"/>
              </a:spcBef>
              <a:buNone/>
            </a:pPr>
            <a:r>
              <a:rPr lang="ru-RU" dirty="0" smtClean="0"/>
              <a:t>	Тауелсiдiк белестерi [Текст] : жалпы саяси әдебиет / Н. Ә. Назарбаев. - Алматы : Атамұра, 2003. - 336 с. </a:t>
            </a:r>
          </a:p>
          <a:p>
            <a:pPr marL="0">
              <a:spcBef>
                <a:spcPts val="0"/>
              </a:spcBef>
              <a:buNone/>
            </a:pPr>
            <a:r>
              <a:rPr lang="ru-RU" dirty="0" smtClean="0"/>
              <a:t> </a:t>
            </a:r>
          </a:p>
          <a:p>
            <a:pPr marL="0">
              <a:spcBef>
                <a:spcPts val="0"/>
              </a:spcBef>
              <a:buNone/>
            </a:pPr>
            <a:r>
              <a:rPr lang="ru-RU" b="1" dirty="0" smtClean="0"/>
              <a:t>66.3(5Каз)</a:t>
            </a:r>
            <a:endParaRPr lang="ru-RU" dirty="0" smtClean="0"/>
          </a:p>
          <a:p>
            <a:pPr marL="0">
              <a:spcBef>
                <a:spcPts val="0"/>
              </a:spcBef>
              <a:buNone/>
            </a:pPr>
            <a:r>
              <a:rPr lang="ru-RU" b="1" dirty="0" smtClean="0"/>
              <a:t>Н17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Ғасырлар тоғысында [Текст] : саяси -қоғамдық әдебиетер / Н. Ә. Назарбаев. - Алматы : Атамұра, 2003. - 256 с. </a:t>
            </a:r>
          </a:p>
          <a:p>
            <a:pPr marL="0">
              <a:spcBef>
                <a:spcPts val="0"/>
              </a:spcBef>
              <a:buNone/>
            </a:pPr>
            <a:r>
              <a:rPr lang="ru-RU" b="1" dirty="0" smtClean="0"/>
              <a:t> </a:t>
            </a:r>
            <a:endParaRPr lang="ru-RU" dirty="0" smtClean="0"/>
          </a:p>
          <a:p>
            <a:pPr marL="0">
              <a:spcBef>
                <a:spcPts val="0"/>
              </a:spcBef>
              <a:buNone/>
            </a:pPr>
            <a:r>
              <a:rPr lang="ru-RU" b="1" dirty="0" smtClean="0"/>
              <a:t>66.3(5Каз)</a:t>
            </a:r>
            <a:endParaRPr lang="ru-RU" dirty="0" smtClean="0"/>
          </a:p>
          <a:p>
            <a:pPr marL="0">
              <a:spcBef>
                <a:spcPts val="0"/>
              </a:spcBef>
              <a:buNone/>
            </a:pPr>
            <a:r>
              <a:rPr lang="ru-RU" b="1" dirty="0" smtClean="0"/>
              <a:t>Н17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Бейбiтшiлiк кiндiгi [Текст] : саяси-қоғамдық әдебиеттер / Н. Ә. Назарбаев. - Алматы : Атамұра, 2003. - 256 с. </a:t>
            </a:r>
          </a:p>
          <a:p>
            <a:pPr marL="0">
              <a:spcBef>
                <a:spcPts val="0"/>
              </a:spcBef>
              <a:buNone/>
            </a:pPr>
            <a:r>
              <a:rPr lang="ru-RU" dirty="0" smtClean="0"/>
              <a:t>9965-05-753-2 : 1500.00 Тг</a:t>
            </a:r>
          </a:p>
          <a:p>
            <a:pPr marL="0">
              <a:spcBef>
                <a:spcPts val="0"/>
              </a:spcBef>
              <a:buNone/>
            </a:pPr>
            <a:r>
              <a:rPr lang="ru-RU" dirty="0" smtClean="0"/>
              <a:t> </a:t>
            </a:r>
          </a:p>
          <a:p>
            <a:pPr marL="0">
              <a:spcBef>
                <a:spcPts val="0"/>
              </a:spcBef>
              <a:buNone/>
            </a:pPr>
            <a:r>
              <a:rPr lang="ru-RU" b="1" dirty="0" smtClean="0"/>
              <a:t>66.3(5Каз)</a:t>
            </a:r>
            <a:endParaRPr lang="ru-RU" dirty="0" smtClean="0"/>
          </a:p>
          <a:p>
            <a:pPr marL="0">
              <a:spcBef>
                <a:spcPts val="0"/>
              </a:spcBef>
              <a:buNone/>
            </a:pPr>
            <a:r>
              <a:rPr lang="ru-RU" b="1" dirty="0" smtClean="0"/>
              <a:t>Н17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Тарих толқынында [Текст] : жалпы саяси әдебиет / Н. А. Назарбаев. - Алматы : Атамұра, 2003. - 288 с. </a:t>
            </a:r>
          </a:p>
          <a:p>
            <a:pPr marL="0">
              <a:spcBef>
                <a:spcPts val="0"/>
              </a:spcBef>
              <a:buNone/>
            </a:pPr>
            <a:r>
              <a:rPr lang="ru-RU" dirty="0" smtClean="0"/>
              <a:t> </a:t>
            </a:r>
          </a:p>
          <a:p>
            <a:pPr marL="0">
              <a:spcBef>
                <a:spcPts val="0"/>
              </a:spcBef>
              <a:buNone/>
            </a:pPr>
            <a:r>
              <a:rPr lang="ru-RU" b="1" dirty="0" smtClean="0"/>
              <a:t>66.3(5Каз)</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Туған елiм - тiрегiм [Текст] : жалпы саяси әдебиет / Н. Ә. Назарбаев ; құраст. М. Қасымбеков. - Алматы : Рауан, 2001. - 128 с. </a:t>
            </a:r>
          </a:p>
          <a:p>
            <a:pPr marL="0">
              <a:spcBef>
                <a:spcPts val="0"/>
              </a:spcBef>
              <a:buNone/>
            </a:pPr>
            <a:r>
              <a:rPr lang="ru-RU" dirty="0" smtClean="0"/>
              <a:t> </a:t>
            </a:r>
          </a:p>
          <a:p>
            <a:pPr marL="0">
              <a:spcBef>
                <a:spcPts val="0"/>
              </a:spcBef>
              <a:buNone/>
            </a:pPr>
            <a:r>
              <a:rPr lang="ru-RU" b="1" dirty="0" smtClean="0"/>
              <a:t>65.9(5Каз)</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Қазақстан - 2030 [Текст] : барлық қазақстандықтардың өсiп-өркендеуi қауiпсiдiгi  және әл-аукатының артуы = Казахстан-2030 : процветание, безопаность и улучшение благосостояния всех казахстанцев = Kazakhstan - 2030 : prosperity, security and ever growing welfare of all the Kazakhstanis / Н. Ә. Назарбаев. - Алматы : Білім, 1998. - 240 с. - (Ел президентiнiң Қазақстан халкына Жолдауы</a:t>
            </a:r>
          </a:p>
          <a:p>
            <a:pPr marL="0">
              <a:spcBef>
                <a:spcPts val="0"/>
              </a:spcBef>
              <a:buNone/>
            </a:pPr>
            <a:r>
              <a:rPr lang="ru-RU" dirty="0" smtClean="0"/>
              <a:t> </a:t>
            </a:r>
          </a:p>
          <a:p>
            <a:pPr marL="0">
              <a:spcBef>
                <a:spcPts val="0"/>
              </a:spcBef>
              <a:buNone/>
            </a:pPr>
            <a:r>
              <a:rPr lang="ru-RU" b="1" dirty="0" smtClean="0"/>
              <a:t>66.3(5Каз)</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Қазақстан халыктарының Ассамблеясы 10 жыл [Текст] = 10 лет Ассамблея народов Казахстана : саяси-қоғамдық әдебиеттер / Н. Ә. Назарбаев. - Астана : Елорда, 2005. - 440 бет с. </a:t>
            </a:r>
          </a:p>
          <a:p>
            <a:pPr marL="0">
              <a:spcBef>
                <a:spcPts val="0"/>
              </a:spcBef>
              <a:buNone/>
            </a:pPr>
            <a:r>
              <a:rPr lang="ru-RU" dirty="0" smtClean="0"/>
              <a:t> </a:t>
            </a:r>
          </a:p>
          <a:p>
            <a:pPr marL="0">
              <a:spcBef>
                <a:spcPts val="0"/>
              </a:spcBef>
              <a:buNone/>
            </a:pPr>
            <a:r>
              <a:rPr lang="ru-RU" b="1" dirty="0" smtClean="0"/>
              <a:t>66.3(2К)</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Ғасырлар тоғысында [Мәтін] : саяси-қоғамдық әдебиеттер / Н. Ә. Назарбаев. - Алматы : Өнер, 1996. - 272 с. - </a:t>
            </a:r>
            <a:r>
              <a:rPr lang="ru-RU" b="1" dirty="0" smtClean="0"/>
              <a:t>66.3(5Каз)</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Қазақстан - 2030 [Мәтін] : барлық Қазақстандықтардың өсiп-өркендеуi қауiпсiдiгi  және әл-ауқатының артуы = Казахстан-2030 : процветание, безопаность и улучшение благосостояния всех Казахстанцев / Н. Ә. Назарбаев. - Алматы : Жеті жарғы, 2005. - 137 с. - (Ел президентiнiң Қазақстан халкына Жолдауы). - 365.00 Тг</a:t>
            </a:r>
          </a:p>
          <a:p>
            <a:pPr marL="0">
              <a:spcBef>
                <a:spcPts val="0"/>
              </a:spcBef>
              <a:buNone/>
            </a:pPr>
            <a:r>
              <a:rPr lang="ru-RU" dirty="0" smtClean="0"/>
              <a:t> </a:t>
            </a:r>
          </a:p>
          <a:p>
            <a:pPr marL="0">
              <a:spcBef>
                <a:spcPts val="0"/>
              </a:spcBef>
              <a:buNone/>
            </a:pPr>
            <a:r>
              <a:rPr lang="ru-RU" b="1" dirty="0" smtClean="0"/>
              <a:t>66.3(2К)</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Қазақстанның болашағы - қоғамның идеялық бірлігінде [Мәтін] : саяси - қоғамдық әдебиеттер / Н. Ә. Назарбаев. - Алматы : Кiтап, 1993. - 32 с. - 0-70 Тг</a:t>
            </a:r>
          </a:p>
          <a:p>
            <a:pPr marL="0">
              <a:spcBef>
                <a:spcPts val="0"/>
              </a:spcBef>
              <a:buNone/>
            </a:pPr>
            <a:r>
              <a:rPr lang="ru-RU" dirty="0" smtClean="0"/>
              <a:t> </a:t>
            </a:r>
          </a:p>
          <a:p>
            <a:pPr marL="0">
              <a:spcBef>
                <a:spcPts val="0"/>
              </a:spcBef>
              <a:buNone/>
            </a:pPr>
            <a:r>
              <a:rPr lang="ru-RU" b="1" dirty="0" smtClean="0"/>
              <a:t>66.5(2К)</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Реформаларды түбегейлендіру, жалпы ұлттық келісм арқылы - жаңарған Қазақстанәа [Мәтін] : саяси - қоғамдық әдебиеттер / Н. Ә. Назарбаев. - Алматы : Қазақстан, 1994. - 64 с. - 3.40 Тг.</a:t>
            </a:r>
          </a:p>
          <a:p>
            <a:pPr marL="0">
              <a:spcBef>
                <a:spcPts val="0"/>
              </a:spcBef>
              <a:buNone/>
            </a:pPr>
            <a:r>
              <a:rPr lang="ru-RU" dirty="0" smtClean="0"/>
              <a:t> </a:t>
            </a:r>
          </a:p>
          <a:p>
            <a:pPr marL="0">
              <a:spcBef>
                <a:spcPts val="0"/>
              </a:spcBef>
              <a:buNone/>
            </a:pPr>
            <a:r>
              <a:rPr lang="ru-RU" b="1" dirty="0" smtClean="0"/>
              <a:t>66.3(2К)</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Сындарлы он жыл [Мәтін] : саяси - қоғамдық әдебиеттер / Н. Ә. Назарбаев. - Алматы : Атамұра, 2003. - 240 с. - 590.00 Тг</a:t>
            </a:r>
          </a:p>
          <a:p>
            <a:pPr marL="0">
              <a:spcBef>
                <a:spcPts val="0"/>
              </a:spcBef>
              <a:buNone/>
            </a:pPr>
            <a:r>
              <a:rPr lang="ru-RU" dirty="0" smtClean="0"/>
              <a:t> </a:t>
            </a:r>
          </a:p>
          <a:p>
            <a:pPr marL="0">
              <a:spcBef>
                <a:spcPts val="0"/>
              </a:spcBef>
              <a:buNone/>
            </a:pPr>
            <a:r>
              <a:rPr lang="ru-RU" b="1" dirty="0" smtClean="0"/>
              <a:t>66.3(5Қаз)</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Қазақстан Республикасының Президенті Нұрсұлтан Назарбаевтың Қазақстан халқына жолдауы: Қазақстан халқының әл-ауқатын арттыру - мемлекеттік саясаттың басты мақсаты [Мәтін] = Послание Президента Республики Казахстан Нурсултана Назарбаева народу Казахстана: Повышение благосостояния граждан Казахстана - главная цель государственной политики : жолдау / Н. Ә. Назарбаев. - Астана : Елорда, 2008. - 64бет с.</a:t>
            </a:r>
          </a:p>
          <a:p>
            <a:pPr marL="0">
              <a:spcBef>
                <a:spcPts val="0"/>
              </a:spcBef>
              <a:buNone/>
            </a:pPr>
            <a:r>
              <a:rPr lang="ru-RU" b="1" dirty="0" smtClean="0"/>
              <a:t>66.3(5Каз)</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Сындарлы он жыл [Мәтін] / Н. Ә. Назарбаев. - Алматы : Атамұра, 2003. - 240 бет с. - 1500.00 Тг.</a:t>
            </a:r>
          </a:p>
          <a:p>
            <a:pPr marL="0">
              <a:spcBef>
                <a:spcPts val="0"/>
              </a:spcBef>
              <a:buNone/>
            </a:pPr>
            <a:r>
              <a:rPr lang="ru-RU" dirty="0" smtClean="0"/>
              <a:t> </a:t>
            </a:r>
          </a:p>
          <a:p>
            <a:pPr marL="0">
              <a:spcBef>
                <a:spcPts val="0"/>
              </a:spcBef>
              <a:buNone/>
            </a:pPr>
            <a:r>
              <a:rPr lang="ru-RU" b="1" dirty="0" smtClean="0"/>
              <a:t>66.3(5Каз)</a:t>
            </a:r>
            <a:endParaRPr lang="ru-RU" dirty="0" smtClean="0"/>
          </a:p>
          <a:p>
            <a:pPr marL="0">
              <a:spcBef>
                <a:spcPts val="0"/>
              </a:spcBef>
              <a:buNone/>
            </a:pPr>
            <a:r>
              <a:rPr lang="ru-RU" b="1" dirty="0" smtClean="0"/>
              <a:t>Н 17</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Жаңа онжылдық - жаңа экономикалық өрлеу - Қазақстанның жаңа мүмкіндіктері [Мәтін] :  Қазақстан Республикасының Президенті Н. Ә. Назарбаевтың Қазақстан халқына Жолдауы = Новое десятилетие - новый экономический подъем - новые возможности : послание Президента РК Нурсултана Назарбаева / Н. Ә. Назарбаев. - Алматы : Қазақ энциклопедиясы, 2010. - 76 бет. с.</a:t>
            </a:r>
          </a:p>
          <a:p>
            <a:pPr marL="0">
              <a:spcBef>
                <a:spcPts val="0"/>
              </a:spcBef>
              <a:buNone/>
            </a:pPr>
            <a:r>
              <a:rPr lang="ru-RU" dirty="0" smtClean="0"/>
              <a:t> </a:t>
            </a:r>
          </a:p>
          <a:p>
            <a:pPr marL="0">
              <a:spcBef>
                <a:spcPts val="0"/>
              </a:spcBef>
              <a:buNone/>
            </a:pPr>
            <a:r>
              <a:rPr lang="ru-RU" b="1" dirty="0" smtClean="0"/>
              <a:t>66.3(5Каз)</a:t>
            </a:r>
            <a:endParaRPr lang="ru-RU" dirty="0" smtClean="0"/>
          </a:p>
          <a:p>
            <a:pPr marL="0">
              <a:spcBef>
                <a:spcPts val="0"/>
              </a:spcBef>
              <a:buNone/>
            </a:pPr>
            <a:r>
              <a:rPr lang="ru-RU" b="1" dirty="0" smtClean="0"/>
              <a:t>Қ18</a:t>
            </a:r>
            <a:endParaRPr lang="ru-RU" dirty="0" smtClean="0"/>
          </a:p>
          <a:p>
            <a:pPr marL="0">
              <a:spcBef>
                <a:spcPts val="0"/>
              </a:spcBef>
              <a:buNone/>
            </a:pPr>
            <a:r>
              <a:rPr lang="ru-RU" b="1" dirty="0" smtClean="0"/>
              <a:t>Назарбаев, Н. Ә. </a:t>
            </a:r>
            <a:endParaRPr lang="ru-RU" dirty="0" smtClean="0"/>
          </a:p>
          <a:p>
            <a:pPr marL="0">
              <a:spcBef>
                <a:spcPts val="0"/>
              </a:spcBef>
              <a:buNone/>
            </a:pPr>
            <a:r>
              <a:rPr lang="ru-RU" dirty="0" smtClean="0"/>
              <a:t>	Қазақстан экономикалық, әлеуметтік және саяси жедел жаңару жолында [Мәтін] : қазақстан Республикасы Президентінің Қазақстан халқына Жолдауы. Астана, 2005 жылғы 18 ақпан = Казахстан на пути ускоренной экономической, социальной и политической модернизации : послание Президента Республики Казахстан народу Казахстана. Астана, 18 фев. 2005 года / Н. Ә. Назарбаев. - Алматы : Жеті жарғы, 2005. - 64 бет. с. </a:t>
            </a:r>
          </a:p>
          <a:p>
            <a:pPr marL="0">
              <a:spcBef>
                <a:spcPts val="0"/>
              </a:spcBef>
              <a:buNone/>
            </a:pPr>
            <a:endParaRPr lang="ru-RU" dirty="0"/>
          </a:p>
        </p:txBody>
      </p:sp>
      <p:sp>
        <p:nvSpPr>
          <p:cNvPr id="5" name="Содержимое 4"/>
          <p:cNvSpPr>
            <a:spLocks noGrp="1"/>
          </p:cNvSpPr>
          <p:nvPr>
            <p:ph sz="half" idx="1"/>
          </p:nvPr>
        </p:nvSpPr>
        <p:spPr>
          <a:xfrm flipH="1">
            <a:off x="6715140" y="285728"/>
            <a:ext cx="2286016" cy="1571636"/>
          </a:xfrm>
          <a:prstGeom prst="flowChartDelay">
            <a:avLst/>
          </a:prstGeom>
          <a:blipFill>
            <a:blip r:embed="rId2"/>
            <a:stretch>
              <a:fillRect/>
            </a:stretch>
          </a:blip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buNone/>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74\Рабочий стол\2017 сентябрь\картинки\thumb.jpg"/>
          <p:cNvPicPr>
            <a:picLocks noChangeAspect="1" noChangeArrowheads="1"/>
          </p:cNvPicPr>
          <p:nvPr/>
        </p:nvPicPr>
        <p:blipFill>
          <a:blip r:embed="rId2"/>
          <a:srcRect/>
          <a:stretch>
            <a:fillRect/>
          </a:stretch>
        </p:blipFill>
        <p:spPr bwMode="auto">
          <a:xfrm>
            <a:off x="785786" y="928670"/>
            <a:ext cx="7000924" cy="4648613"/>
          </a:xfrm>
          <a:prstGeom prst="rect">
            <a:avLst/>
          </a:prstGeom>
          <a:noFill/>
        </p:spPr>
      </p:pic>
      <p:sp>
        <p:nvSpPr>
          <p:cNvPr id="5" name="Овальная выноска 4"/>
          <p:cNvSpPr/>
          <p:nvPr/>
        </p:nvSpPr>
        <p:spPr>
          <a:xfrm rot="20861463">
            <a:off x="4855388" y="4348534"/>
            <a:ext cx="4106716" cy="1589958"/>
          </a:xfrm>
          <a:prstGeom prst="wedgeEllipseCallout">
            <a:avLst>
              <a:gd name="adj1" fmla="val -64851"/>
              <a:gd name="adj2" fmla="val 5160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2400" dirty="0" smtClean="0">
                <a:solidFill>
                  <a:schemeClr val="accent6">
                    <a:lumMod val="75000"/>
                  </a:schemeClr>
                </a:solidFill>
              </a:rPr>
              <a:t>Назарларыңз</a:t>
            </a:r>
            <a:r>
              <a:rPr lang="kk-KZ" sz="2400" dirty="0" smtClean="0">
                <a:solidFill>
                  <a:schemeClr val="accent6">
                    <a:lumMod val="75000"/>
                  </a:schemeClr>
                </a:solidFill>
              </a:rPr>
              <a:t>ға</a:t>
            </a:r>
            <a:br>
              <a:rPr lang="kk-KZ" sz="2400" dirty="0" smtClean="0">
                <a:solidFill>
                  <a:schemeClr val="accent6">
                    <a:lumMod val="75000"/>
                  </a:schemeClr>
                </a:solidFill>
              </a:rPr>
            </a:br>
            <a:r>
              <a:rPr lang="kk-KZ" sz="2400" dirty="0" smtClean="0">
                <a:solidFill>
                  <a:schemeClr val="accent6">
                    <a:lumMod val="75000"/>
                  </a:schemeClr>
                </a:solidFill>
              </a:rPr>
              <a:t>рахмет</a:t>
            </a:r>
            <a:br>
              <a:rPr lang="kk-KZ" sz="2400" dirty="0" smtClean="0">
                <a:solidFill>
                  <a:schemeClr val="accent6">
                    <a:lumMod val="75000"/>
                  </a:schemeClr>
                </a:solidFill>
              </a:rPr>
            </a:br>
            <a:endParaRPr lang="ru-RU" sz="2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895475" y="3090862"/>
          <a:ext cx="5353050" cy="676275"/>
        </p:xfrm>
        <a:graphic>
          <a:graphicData uri="http://schemas.openxmlformats.org/drawingml/2006/table">
            <a:tbl>
              <a:tblPr/>
              <a:tblGrid>
                <a:gridCol w="5353050"/>
              </a:tblGrid>
              <a:tr h="676275">
                <a:tc>
                  <a:txBody>
                    <a:bodyPr/>
                    <a:lstStyle/>
                    <a:p>
                      <a:pPr algn="l">
                        <a:spcAft>
                          <a:spcPts val="0"/>
                        </a:spcAft>
                      </a:pPr>
                      <a:endParaRPr lang="ru-RU" sz="1200" dirty="0">
                        <a:solidFill>
                          <a:srgbClr val="000000"/>
                        </a:solidFill>
                        <a:latin typeface="Arial Unicode MS"/>
                      </a:endParaRPr>
                    </a:p>
                  </a:txBody>
                  <a:tcPr marL="0" marR="0" marT="0" marB="0">
                    <a:lnL>
                      <a:noFill/>
                    </a:lnL>
                    <a:lnR>
                      <a:noFill/>
                    </a:lnR>
                    <a:lnT>
                      <a:noFill/>
                    </a:lnT>
                    <a:lnB>
                      <a:noFill/>
                    </a:lnB>
                  </a:tcPr>
                </a:tc>
              </a:tr>
            </a:tbl>
          </a:graphicData>
        </a:graphic>
      </p:graphicFrame>
      <p:graphicFrame>
        <p:nvGraphicFramePr>
          <p:cNvPr id="7" name="Таблица 6"/>
          <p:cNvGraphicFramePr>
            <a:graphicFrameLocks noGrp="1"/>
          </p:cNvGraphicFramePr>
          <p:nvPr/>
        </p:nvGraphicFramePr>
        <p:xfrm>
          <a:off x="1524000" y="3337560"/>
          <a:ext cx="6096000" cy="182880"/>
        </p:xfrm>
        <a:graphic>
          <a:graphicData uri="http://schemas.openxmlformats.org/drawingml/2006/table">
            <a:tbl>
              <a:tblPr/>
              <a:tblGrid>
                <a:gridCol w="6096000"/>
              </a:tblGrid>
              <a:tr h="123825">
                <a:tc>
                  <a:txBody>
                    <a:bodyPr/>
                    <a:lstStyle/>
                    <a:p>
                      <a:pPr algn="l">
                        <a:spcAft>
                          <a:spcPts val="0"/>
                        </a:spcAft>
                      </a:pPr>
                      <a:endParaRPr lang="ru-RU" sz="1200" dirty="0">
                        <a:solidFill>
                          <a:srgbClr val="000000"/>
                        </a:solidFill>
                        <a:latin typeface="Arial Unicode MS"/>
                      </a:endParaRPr>
                    </a:p>
                  </a:txBody>
                  <a:tcPr marL="0" marR="0" marT="0" marB="0">
                    <a:lnL>
                      <a:noFill/>
                    </a:lnL>
                    <a:lnR>
                      <a:noFill/>
                    </a:lnR>
                    <a:lnT>
                      <a:noFill/>
                    </a:lnT>
                    <a:lnB>
                      <a:noFill/>
                    </a:lnB>
                  </a:tcPr>
                </a:tc>
              </a:tr>
            </a:tbl>
          </a:graphicData>
        </a:graphic>
      </p:graphicFrame>
      <p:pic>
        <p:nvPicPr>
          <p:cNvPr id="1026" name="Picture 2" descr="image1"/>
          <p:cNvPicPr>
            <a:picLocks noChangeAspect="1" noChangeArrowheads="1"/>
          </p:cNvPicPr>
          <p:nvPr/>
        </p:nvPicPr>
        <p:blipFill>
          <a:blip r:embed="rId2" cstate="print"/>
          <a:srcRect/>
          <a:stretch>
            <a:fillRect/>
          </a:stretch>
        </p:blipFill>
        <p:spPr bwMode="auto">
          <a:xfrm>
            <a:off x="214282" y="142852"/>
            <a:ext cx="3286701" cy="5175552"/>
          </a:xfrm>
          <a:prstGeom prst="rect">
            <a:avLst/>
          </a:prstGeom>
          <a:ln>
            <a:headEnd/>
            <a:tailEnd/>
          </a:ln>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pic>
      <p:pic>
        <p:nvPicPr>
          <p:cNvPr id="1027" name="Picture 3" descr="image2"/>
          <p:cNvPicPr>
            <a:picLocks noChangeAspect="1" noChangeArrowheads="1"/>
          </p:cNvPicPr>
          <p:nvPr/>
        </p:nvPicPr>
        <p:blipFill>
          <a:blip r:embed="rId3">
            <a:duotone>
              <a:prstClr val="black"/>
              <a:schemeClr val="tx2">
                <a:tint val="45000"/>
                <a:satMod val="400000"/>
              </a:schemeClr>
            </a:duotone>
          </a:blip>
          <a:srcRect l="7808" t="11525" r="9393" b="14586"/>
          <a:stretch>
            <a:fillRect/>
          </a:stretch>
        </p:blipFill>
        <p:spPr bwMode="auto">
          <a:xfrm>
            <a:off x="214282" y="5357826"/>
            <a:ext cx="3286148" cy="1353686"/>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0" name="Овальная выноска 9"/>
          <p:cNvSpPr/>
          <p:nvPr/>
        </p:nvSpPr>
        <p:spPr>
          <a:xfrm rot="20456322">
            <a:off x="3706095" y="1596870"/>
            <a:ext cx="5479928" cy="3054528"/>
          </a:xfrm>
          <a:prstGeom prst="wedgeEllipseCallout">
            <a:avLst>
              <a:gd name="adj1" fmla="val -64399"/>
              <a:gd name="adj2" fmla="val 44844"/>
            </a:avLst>
          </a:prstGeom>
          <a:effectLst>
            <a:glow rad="228600">
              <a:schemeClr val="accent4">
                <a:satMod val="175000"/>
                <a:alpha val="40000"/>
              </a:schemeClr>
            </a:glow>
            <a:outerShdw blurRad="130000" dist="101600" dir="2700000" algn="tl" rotWithShape="0">
              <a:srgbClr val="000000">
                <a:alpha val="35000"/>
              </a:srgbClr>
            </a:outerShdw>
          </a:effectLst>
        </p:spPr>
        <p:style>
          <a:lnRef idx="1">
            <a:schemeClr val="dk1"/>
          </a:lnRef>
          <a:fillRef idx="2">
            <a:schemeClr val="dk1"/>
          </a:fillRef>
          <a:effectRef idx="1">
            <a:schemeClr val="dk1"/>
          </a:effectRef>
          <a:fontRef idx="minor">
            <a:schemeClr val="dk1"/>
          </a:fontRef>
        </p:style>
        <p:txBody>
          <a:bodyPr rtlCol="0" anchor="ctr"/>
          <a:lstStyle/>
          <a:p>
            <a:pPr lvl="0" algn="ctr" fontAlgn="base">
              <a:spcBef>
                <a:spcPct val="0"/>
              </a:spcBef>
              <a:spcAft>
                <a:spcPct val="0"/>
              </a:spcAft>
            </a:pPr>
            <a:r>
              <a:rPr lang="ru-RU" i="1" dirty="0" smtClean="0">
                <a:solidFill>
                  <a:srgbClr val="000000"/>
                </a:solidFill>
                <a:ea typeface="Arial Unicode MS" pitchFamily="34" charset="-128"/>
                <a:cs typeface="Arial Unicode MS" pitchFamily="34" charset="-128"/>
              </a:rPr>
              <a:t>Барша</a:t>
            </a:r>
            <a:r>
              <a:rPr lang="en-US" i="1" dirty="0" smtClean="0">
                <a:solidFill>
                  <a:srgbClr val="000000"/>
                </a:solidFill>
                <a:ea typeface="Arial Unicode MS" pitchFamily="34" charset="-128"/>
                <a:cs typeface="Arial Unicode MS" pitchFamily="34" charset="-128"/>
              </a:rPr>
              <a:t> </a:t>
            </a:r>
            <a:r>
              <a:rPr lang="kk-KZ" i="1" dirty="0" smtClean="0">
                <a:solidFill>
                  <a:srgbClr val="000000"/>
                </a:solidFill>
                <a:ea typeface="Arial Unicode MS" pitchFamily="34" charset="-128"/>
                <a:cs typeface="Arial Unicode MS" pitchFamily="34" charset="-128"/>
              </a:rPr>
              <a:t>Қазақстандықтардың гүлденүі, каүіпсіздігі мен ел – ақытының артуы – өзіміз орнатсақ дейтін Қазакстанды сипаттайтын өрелі сөздер, міне, осылар</a:t>
            </a:r>
            <a:endParaRPr lang="ru-RU" i="1" dirty="0" smtClean="0">
              <a:solidFill>
                <a:schemeClr val="tx1"/>
              </a:solidFill>
            </a:endParaRPr>
          </a:p>
          <a:p>
            <a:pPr lvl="0" algn="ctr" eaLnBrk="0" fontAlgn="base" hangingPunct="0">
              <a:spcBef>
                <a:spcPct val="0"/>
              </a:spcBef>
              <a:spcAft>
                <a:spcPct val="0"/>
              </a:spcAft>
            </a:pPr>
            <a:r>
              <a:rPr lang="kk-KZ" i="1" dirty="0" smtClean="0">
                <a:solidFill>
                  <a:srgbClr val="000000"/>
                </a:solidFill>
                <a:ea typeface="Arial Unicode MS" pitchFamily="34" charset="-128"/>
                <a:cs typeface="Arial Unicode MS" pitchFamily="34" charset="-128"/>
              </a:rPr>
              <a:t> </a:t>
            </a:r>
            <a:endParaRPr lang="ru-RU" i="1" dirty="0" smtClean="0">
              <a:solidFill>
                <a:schemeClr val="tx1"/>
              </a:solidFill>
            </a:endParaRPr>
          </a:p>
          <a:p>
            <a:pPr lvl="0" algn="r" eaLnBrk="0" fontAlgn="base" hangingPunct="0">
              <a:spcBef>
                <a:spcPct val="0"/>
              </a:spcBef>
              <a:spcAft>
                <a:spcPct val="0"/>
              </a:spcAft>
            </a:pPr>
            <a:r>
              <a:rPr lang="kk-KZ" i="1" dirty="0" smtClean="0">
                <a:solidFill>
                  <a:srgbClr val="000000"/>
                </a:solidFill>
                <a:ea typeface="Arial Unicode MS" pitchFamily="34" charset="-128"/>
                <a:cs typeface="Arial Unicode MS" pitchFamily="34" charset="-128"/>
              </a:rPr>
              <a:t>Қазақстан – 2030</a:t>
            </a:r>
          </a:p>
          <a:p>
            <a:pPr lvl="0" algn="r" eaLnBrk="0" fontAlgn="base" hangingPunct="0">
              <a:spcBef>
                <a:spcPct val="0"/>
              </a:spcBef>
              <a:spcAft>
                <a:spcPct val="0"/>
              </a:spcAft>
            </a:pPr>
            <a:r>
              <a:rPr lang="kk-KZ" i="1" dirty="0" smtClean="0">
                <a:solidFill>
                  <a:srgbClr val="000000"/>
                </a:solidFill>
                <a:ea typeface="Arial Unicode MS" pitchFamily="34" charset="-128"/>
                <a:cs typeface="Arial Unicode MS" pitchFamily="34" charset="-128"/>
              </a:rPr>
              <a:t>Стратегиясынан</a:t>
            </a:r>
            <a:r>
              <a:rPr lang="ru-RU" i="1" dirty="0" smtClean="0">
                <a:solidFill>
                  <a:schemeClr val="tx1"/>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1"/>
          <p:cNvPicPr>
            <a:picLocks noChangeAspect="1" noChangeArrowheads="1"/>
          </p:cNvPicPr>
          <p:nvPr/>
        </p:nvPicPr>
        <p:blipFill>
          <a:blip r:embed="rId3"/>
          <a:srcRect/>
          <a:stretch>
            <a:fillRect/>
          </a:stretch>
        </p:blipFill>
        <p:spPr bwMode="auto">
          <a:xfrm>
            <a:off x="500034" y="110134"/>
            <a:ext cx="3714776" cy="5726946"/>
          </a:xfrm>
          <a:prstGeom prst="rect">
            <a:avLst/>
          </a:prstGeom>
          <a:ln w="12700">
            <a:headEnd/>
            <a:tailEnd/>
          </a:ln>
          <a:effectLst>
            <a:glow rad="101600">
              <a:schemeClr val="accent5">
                <a:satMod val="175000"/>
                <a:alpha val="40000"/>
              </a:schemeClr>
            </a:glow>
          </a:effectLst>
          <a:scene3d>
            <a:camera prst="orthographicFront"/>
            <a:lightRig rig="threePt" dir="t"/>
          </a:scene3d>
          <a:sp3d>
            <a:bevelT prst="convex"/>
          </a:sp3d>
        </p:spPr>
        <p:style>
          <a:lnRef idx="2">
            <a:schemeClr val="accent2">
              <a:shade val="50000"/>
            </a:schemeClr>
          </a:lnRef>
          <a:fillRef idx="1">
            <a:schemeClr val="accent2"/>
          </a:fillRef>
          <a:effectRef idx="0">
            <a:schemeClr val="accent2"/>
          </a:effectRef>
          <a:fontRef idx="minor">
            <a:schemeClr val="lt1"/>
          </a:fontRef>
        </p:style>
      </p:pic>
      <p:sp>
        <p:nvSpPr>
          <p:cNvPr id="6" name="Прямоугольник 5"/>
          <p:cNvSpPr/>
          <p:nvPr/>
        </p:nvSpPr>
        <p:spPr>
          <a:xfrm>
            <a:off x="357158" y="5500701"/>
            <a:ext cx="3857652" cy="1785104"/>
          </a:xfrm>
          <a:prstGeom prst="rect">
            <a:avLst/>
          </a:prstGeom>
        </p:spPr>
        <p:txBody>
          <a:bodyPr wrap="square">
            <a:spAutoFit/>
          </a:bodyPr>
          <a:lstStyle/>
          <a:p>
            <a:pPr>
              <a:buNone/>
            </a:pPr>
            <a:endParaRPr lang="kk-KZ" sz="1000" b="1" dirty="0" smtClean="0"/>
          </a:p>
          <a:p>
            <a:pPr>
              <a:buNone/>
            </a:pPr>
            <a:endParaRPr lang="kk-KZ" sz="1000" b="1" dirty="0" smtClean="0"/>
          </a:p>
          <a:p>
            <a:pPr>
              <a:buNone/>
            </a:pPr>
            <a:r>
              <a:rPr lang="kk-KZ" sz="1000" b="1" dirty="0" smtClean="0"/>
              <a:t>66.61(2к)</a:t>
            </a:r>
          </a:p>
          <a:p>
            <a:pPr>
              <a:buNone/>
            </a:pPr>
            <a:r>
              <a:rPr lang="kk-KZ" sz="1000" b="1" dirty="0" smtClean="0"/>
              <a:t>Қ 18</a:t>
            </a:r>
            <a:endParaRPr lang="en-US" sz="1000" b="1" dirty="0" smtClean="0"/>
          </a:p>
          <a:p>
            <a:pPr>
              <a:buNone/>
            </a:pPr>
            <a:endParaRPr lang="en-US" sz="1000" b="1" dirty="0" smtClean="0"/>
          </a:p>
          <a:p>
            <a:pPr>
              <a:buNone/>
            </a:pPr>
            <a:endParaRPr lang="en-US" sz="1000" b="1" dirty="0" smtClean="0"/>
          </a:p>
          <a:p>
            <a:pPr>
              <a:buNone/>
            </a:pPr>
            <a:endParaRPr lang="en-US" sz="1000" b="1" dirty="0" smtClean="0"/>
          </a:p>
          <a:p>
            <a:pPr>
              <a:buNone/>
            </a:pPr>
            <a:endParaRPr lang="en-US" sz="1000" b="1" dirty="0" smtClean="0"/>
          </a:p>
          <a:p>
            <a:pPr>
              <a:buNone/>
            </a:pPr>
            <a:endParaRPr lang="en-US" sz="1000" b="1" dirty="0" smtClean="0"/>
          </a:p>
          <a:p>
            <a:pPr>
              <a:buNone/>
            </a:pPr>
            <a:endParaRPr lang="en-US" sz="1000" b="1" dirty="0" smtClean="0"/>
          </a:p>
          <a:p>
            <a:pPr>
              <a:buNone/>
            </a:pPr>
            <a:endParaRPr lang="en-US" sz="1000" b="1" dirty="0" smtClean="0"/>
          </a:p>
        </p:txBody>
      </p:sp>
      <p:sp>
        <p:nvSpPr>
          <p:cNvPr id="8" name="Прямоугольник 7"/>
          <p:cNvSpPr/>
          <p:nvPr/>
        </p:nvSpPr>
        <p:spPr>
          <a:xfrm>
            <a:off x="357158" y="5929330"/>
            <a:ext cx="3929090" cy="1015663"/>
          </a:xfrm>
          <a:prstGeom prst="rect">
            <a:avLst/>
          </a:prstGeom>
        </p:spPr>
        <p:txBody>
          <a:bodyPr wrap="square">
            <a:spAutoFit/>
          </a:bodyPr>
          <a:lstStyle/>
          <a:p>
            <a:pPr>
              <a:buNone/>
            </a:pPr>
            <a:endParaRPr lang="kk-KZ" sz="1200" b="1" dirty="0" smtClean="0"/>
          </a:p>
          <a:p>
            <a:pPr>
              <a:buNone/>
            </a:pPr>
            <a:r>
              <a:rPr lang="kk-KZ" sz="1200" b="1" dirty="0" smtClean="0"/>
              <a:t>Қазақстан Республикасының Тұңғыш Президенті Нұрсұлтан Назарбаев. Қызмет хроникасы. 2015 жыл. — Астана: Деловой Мир Астана, 2016. — 400 б.</a:t>
            </a:r>
            <a:endParaRPr lang="ru-RU" sz="1200" b="1" dirty="0" smtClean="0"/>
          </a:p>
          <a:p>
            <a:pPr>
              <a:buNone/>
            </a:pPr>
            <a:r>
              <a:rPr lang="en-US" sz="1200" b="1" dirty="0" smtClean="0"/>
              <a:t>                                                    </a:t>
            </a:r>
            <a:r>
              <a:rPr lang="kk-KZ" sz="1200" b="1" dirty="0" smtClean="0"/>
              <a:t>І</a:t>
            </a:r>
            <a:r>
              <a:rPr lang="en-US" sz="1200" b="1" dirty="0" smtClean="0"/>
              <a:t>S</a:t>
            </a:r>
            <a:r>
              <a:rPr lang="kk-KZ" sz="1200" b="1" dirty="0" smtClean="0"/>
              <a:t>В</a:t>
            </a:r>
            <a:r>
              <a:rPr lang="en-US" sz="1200" b="1" dirty="0" smtClean="0"/>
              <a:t>N</a:t>
            </a:r>
            <a:r>
              <a:rPr lang="kk-KZ" sz="1200" b="1" dirty="0" smtClean="0"/>
              <a:t> 978-601-7259-99-0</a:t>
            </a:r>
            <a:endParaRPr lang="ru-RU" sz="1200" b="1" dirty="0" smtClean="0"/>
          </a:p>
        </p:txBody>
      </p:sp>
      <p:sp>
        <p:nvSpPr>
          <p:cNvPr id="11" name="Загнутый угол 10"/>
          <p:cNvSpPr/>
          <p:nvPr/>
        </p:nvSpPr>
        <p:spPr>
          <a:xfrm>
            <a:off x="4714876" y="142852"/>
            <a:ext cx="4000528" cy="6500858"/>
          </a:xfrm>
          <a:prstGeom prst="foldedCorner">
            <a:avLst/>
          </a:prstGeom>
          <a:effectLst>
            <a:outerShdw blurRad="190500" dist="228600" dir="2700000" sy="90000" rotWithShape="0">
              <a:srgbClr val="000000">
                <a:alpha val="25500"/>
              </a:srgbClr>
            </a:outerShdw>
            <a:reflection blurRad="6350" stA="50000" endA="300" endPos="90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normAutofit/>
          </a:bodyPr>
          <a:lstStyle/>
          <a:p>
            <a:pPr algn="ctr">
              <a:buNone/>
            </a:pPr>
            <a:r>
              <a:rPr lang="kk-KZ" b="1" dirty="0" smtClean="0">
                <a:solidFill>
                  <a:schemeClr val="tx2">
                    <a:lumMod val="75000"/>
                  </a:schemeClr>
                </a:solidFill>
              </a:rPr>
              <a:t>Бұл кітап </a:t>
            </a:r>
            <a:endParaRPr lang="en-US" b="1" dirty="0" smtClean="0">
              <a:solidFill>
                <a:schemeClr val="tx2">
                  <a:lumMod val="75000"/>
                </a:schemeClr>
              </a:solidFill>
            </a:endParaRPr>
          </a:p>
          <a:p>
            <a:pPr algn="ctr">
              <a:buNone/>
            </a:pPr>
            <a:r>
              <a:rPr lang="kk-KZ" b="1" dirty="0" smtClean="0">
                <a:solidFill>
                  <a:srgbClr val="B63251"/>
                </a:solidFill>
              </a:rPr>
              <a:t>«Қазақстан Республикасының Тұңғыш Президенті Нұрсұлтан Назарбаев. Қызмет хроникасы» </a:t>
            </a:r>
            <a:endParaRPr lang="en-US" b="1" dirty="0" smtClean="0">
              <a:solidFill>
                <a:srgbClr val="B63251"/>
              </a:solidFill>
            </a:endParaRPr>
          </a:p>
          <a:p>
            <a:pPr algn="ctr">
              <a:buNone/>
            </a:pPr>
            <a:r>
              <a:rPr lang="kk-KZ" b="1" dirty="0" smtClean="0">
                <a:solidFill>
                  <a:schemeClr val="tx2">
                    <a:lumMod val="75000"/>
                  </a:schemeClr>
                </a:solidFill>
              </a:rPr>
              <a:t>сериясы бойынша шығарылып отырған кезекті басылым болып табылады.</a:t>
            </a:r>
            <a:endParaRPr lang="ru-RU" b="1" dirty="0" smtClean="0">
              <a:solidFill>
                <a:schemeClr val="tx2">
                  <a:lumMod val="75000"/>
                </a:schemeClr>
              </a:solidFill>
            </a:endParaRPr>
          </a:p>
          <a:p>
            <a:pPr algn="ctr">
              <a:buNone/>
            </a:pPr>
            <a:r>
              <a:rPr lang="kk-KZ" b="1" dirty="0" smtClean="0">
                <a:solidFill>
                  <a:schemeClr val="tx2">
                    <a:lumMod val="75000"/>
                  </a:schemeClr>
                </a:solidFill>
              </a:rPr>
              <a:t>Кітапта 2015 жылы елімізде және шетелдерде Мемлекет басшысының қатысуы- мен өткізілген басты іс-шаралар жайында баяндалған, сонымен қатар осы кезеңце Н.Ә. Назарбаевтың сөйлеген толыққанды сөздерінің мәтіндері, 2015 жылы қабылдан- ған Қазақстан Республикасының маңызы зор заңдары мен Президент жарлықтары- ның тізбесі ұсынылған, түрлі анықтамалық ақпараттар келтірілген.</a:t>
            </a:r>
            <a:endParaRPr lang="ru-RU" b="1" dirty="0" smtClean="0">
              <a:solidFill>
                <a:schemeClr val="tx2">
                  <a:lumMod val="75000"/>
                </a:schemeClr>
              </a:solidFill>
            </a:endParaRPr>
          </a:p>
          <a:p>
            <a:pPr algn="ctr">
              <a:buNone/>
            </a:pPr>
            <a:endParaRPr lang="ru-RU"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image2"/>
          <p:cNvPicPr>
            <a:picLocks noChangeAspect="1" noChangeArrowheads="1"/>
          </p:cNvPicPr>
          <p:nvPr/>
        </p:nvPicPr>
        <p:blipFill>
          <a:blip r:embed="rId2" cstate="print"/>
          <a:srcRect/>
          <a:stretch>
            <a:fillRect/>
          </a:stretch>
        </p:blipFill>
        <p:spPr bwMode="auto">
          <a:xfrm rot="20699011">
            <a:off x="485551" y="1690595"/>
            <a:ext cx="2559778" cy="4085412"/>
          </a:xfrm>
          <a:prstGeom prst="rect">
            <a:avLst/>
          </a:prstGeom>
          <a:ln>
            <a:headEnd/>
            <a:tailEnd/>
          </a:ln>
        </p:spPr>
        <p:style>
          <a:lnRef idx="3">
            <a:schemeClr val="lt1"/>
          </a:lnRef>
          <a:fillRef idx="1">
            <a:schemeClr val="dk1"/>
          </a:fillRef>
          <a:effectRef idx="1">
            <a:schemeClr val="dk1"/>
          </a:effectRef>
          <a:fontRef idx="minor">
            <a:schemeClr val="lt1"/>
          </a:fontRef>
        </p:style>
      </p:pic>
      <p:pic>
        <p:nvPicPr>
          <p:cNvPr id="25602" name="Picture 2" descr="image1"/>
          <p:cNvPicPr>
            <a:picLocks noChangeAspect="1" noChangeArrowheads="1"/>
          </p:cNvPicPr>
          <p:nvPr/>
        </p:nvPicPr>
        <p:blipFill>
          <a:blip r:embed="rId3" cstate="print"/>
          <a:srcRect/>
          <a:stretch>
            <a:fillRect/>
          </a:stretch>
        </p:blipFill>
        <p:spPr bwMode="auto">
          <a:xfrm>
            <a:off x="2500298" y="285728"/>
            <a:ext cx="2568266" cy="4087722"/>
          </a:xfrm>
          <a:prstGeom prst="rect">
            <a:avLst/>
          </a:prstGeom>
          <a:ln>
            <a:headEnd/>
            <a:tailEnd/>
          </a:ln>
        </p:spPr>
        <p:style>
          <a:lnRef idx="3">
            <a:schemeClr val="lt1"/>
          </a:lnRef>
          <a:fillRef idx="1">
            <a:schemeClr val="dk1"/>
          </a:fillRef>
          <a:effectRef idx="1">
            <a:schemeClr val="dk1"/>
          </a:effectRef>
          <a:fontRef idx="minor">
            <a:schemeClr val="lt1"/>
          </a:fontRef>
        </p:style>
      </p:pic>
      <p:sp>
        <p:nvSpPr>
          <p:cNvPr id="10" name="Содержимое 9"/>
          <p:cNvSpPr>
            <a:spLocks noGrp="1"/>
          </p:cNvSpPr>
          <p:nvPr>
            <p:ph sz="quarter" idx="2"/>
          </p:nvPr>
        </p:nvSpPr>
        <p:spPr>
          <a:xfrm>
            <a:off x="1571604" y="5857892"/>
            <a:ext cx="3643338" cy="1000108"/>
          </a:xfrm>
        </p:spPr>
        <p:txBody>
          <a:bodyPr>
            <a:normAutofit fontScale="40000" lnSpcReduction="20000"/>
          </a:bodyPr>
          <a:lstStyle/>
          <a:p>
            <a:pPr>
              <a:buNone/>
            </a:pPr>
            <a:r>
              <a:rPr lang="kk-KZ" sz="2900" b="1" dirty="0" smtClean="0"/>
              <a:t>ББК 63.3 (5 Каз) </a:t>
            </a:r>
            <a:endParaRPr lang="ru-RU" sz="2900" b="1" dirty="0" smtClean="0"/>
          </a:p>
          <a:p>
            <a:pPr>
              <a:buNone/>
            </a:pPr>
            <a:r>
              <a:rPr lang="en-US" sz="2900" b="1" dirty="0" smtClean="0"/>
              <a:t> </a:t>
            </a:r>
            <a:r>
              <a:rPr lang="ru-RU" sz="2900" b="1" dirty="0" smtClean="0"/>
              <a:t>Н 19</a:t>
            </a:r>
            <a:endParaRPr lang="en-US" sz="2900" b="1" dirty="0" smtClean="0"/>
          </a:p>
          <a:p>
            <a:pPr>
              <a:buNone/>
            </a:pPr>
            <a:r>
              <a:rPr lang="kk-KZ" sz="2900" b="1" dirty="0" smtClean="0"/>
              <a:t> Назарбаев Н.</a:t>
            </a:r>
            <a:endParaRPr lang="ru-RU" sz="2900" b="1" dirty="0" smtClean="0"/>
          </a:p>
          <a:p>
            <a:pPr>
              <a:buNone/>
            </a:pPr>
            <a:r>
              <a:rPr lang="kk-KZ" sz="2900" b="1" dirty="0" smtClean="0"/>
              <a:t> Қазақстан жолы, - Астана, 2007 - 372 б.</a:t>
            </a:r>
            <a:endParaRPr lang="ru-RU" sz="2900" b="1" dirty="0" smtClean="0"/>
          </a:p>
          <a:p>
            <a:pPr algn="r">
              <a:buNone/>
            </a:pPr>
            <a:r>
              <a:rPr lang="kk-KZ" sz="2900" b="1" dirty="0" smtClean="0"/>
              <a:t>І</a:t>
            </a:r>
            <a:r>
              <a:rPr lang="en-US" sz="2900" b="1" dirty="0" smtClean="0"/>
              <a:t>S</a:t>
            </a:r>
            <a:r>
              <a:rPr lang="kk-KZ" sz="2900" b="1" dirty="0" smtClean="0"/>
              <a:t>В</a:t>
            </a:r>
            <a:r>
              <a:rPr lang="en-US" sz="2900" b="1" dirty="0" smtClean="0"/>
              <a:t>N</a:t>
            </a:r>
            <a:r>
              <a:rPr lang="kk-KZ" sz="2900" b="1" dirty="0" smtClean="0"/>
              <a:t> 9965-442-96-7</a:t>
            </a:r>
            <a:endParaRPr lang="ru-RU" sz="2900" b="1" dirty="0" smtClean="0"/>
          </a:p>
          <a:p>
            <a:endParaRPr lang="ru-RU" dirty="0"/>
          </a:p>
        </p:txBody>
      </p:sp>
      <p:sp>
        <p:nvSpPr>
          <p:cNvPr id="19" name="Загнутый угол 18"/>
          <p:cNvSpPr/>
          <p:nvPr/>
        </p:nvSpPr>
        <p:spPr>
          <a:xfrm>
            <a:off x="5572132" y="357166"/>
            <a:ext cx="3214710" cy="5857916"/>
          </a:xfrm>
          <a:prstGeom prst="foldedCorner">
            <a:avLst/>
          </a:prstGeom>
          <a:solidFill>
            <a:schemeClr val="accent4">
              <a:lumMod val="60000"/>
              <a:lumOff val="40000"/>
            </a:schemeClr>
          </a:solidFill>
          <a:ln>
            <a:solidFill>
              <a:srgbClr val="0070C0"/>
            </a:solidFill>
          </a:ln>
          <a:effectLst>
            <a:glow rad="139700">
              <a:schemeClr val="accent4">
                <a:satMod val="175000"/>
                <a:alpha val="40000"/>
              </a:schemeClr>
            </a:glow>
            <a:innerShdw blurRad="63500" dist="50800" dir="8100000">
              <a:prstClr val="black">
                <a:alpha val="50000"/>
              </a:prstClr>
            </a:innerShdw>
            <a:softEdge rad="12700"/>
          </a:effectLst>
        </p:spPr>
        <p:style>
          <a:lnRef idx="2">
            <a:schemeClr val="accent3">
              <a:shade val="50000"/>
            </a:schemeClr>
          </a:lnRef>
          <a:fillRef idx="1">
            <a:schemeClr val="accent3"/>
          </a:fillRef>
          <a:effectRef idx="0">
            <a:schemeClr val="accent3"/>
          </a:effectRef>
          <a:fontRef idx="minor">
            <a:schemeClr val="lt1"/>
          </a:fontRef>
        </p:style>
        <p:txBody>
          <a:bodyPr rtlCol="0" anchor="ctr">
            <a:normAutofit fontScale="85000" lnSpcReduction="20000"/>
          </a:bodyPr>
          <a:lstStyle/>
          <a:p>
            <a:pPr algn="ctr"/>
            <a:r>
              <a:rPr lang="kk-KZ" dirty="0" smtClean="0">
                <a:solidFill>
                  <a:schemeClr val="accent5">
                    <a:lumMod val="75000"/>
                  </a:schemeClr>
                </a:solidFill>
              </a:rPr>
              <a:t>Елбасының кітабы Қазақстанның қазіргі тарихының аса күрделі де жарқын сәттерін баяндайды. Тоғыз тараудың әрқайсысы, тәуелсіз жас мемлекетіміздің қалыптасу жолындағы айшықты қадамдарын ашып көрсетеді. Бүл - Қазақстанның 2030 жылға дейінгі Даму стратегия- сын жасау жөніндегі жүмыс, қазіргі қолданыстағы ел Конституциясын қабылдау үрдісі, мүнай-газ ресурстарын игеруді бастау, үлттық валютаны енгізу және табысты банк жүйесін қүру туралы жазылған еңбек. Жекелеген тарауларда жекешелендіру мен жер реформасын жүргізу үрдісі әңгімеленеді, елорданы Астанаға көшіру және Қазақстан азаматының түңғыш ғарышқа үшуы айтылады.</a:t>
            </a:r>
            <a:endParaRPr lang="ru-RU" dirty="0" smtClean="0">
              <a:solidFill>
                <a:schemeClr val="accent5">
                  <a:lumMod val="75000"/>
                </a:schemeClr>
              </a:solidFill>
            </a:endParaRPr>
          </a:p>
          <a:p>
            <a:pPr algn="ctr"/>
            <a:r>
              <a:rPr lang="kk-KZ" dirty="0" smtClean="0">
                <a:solidFill>
                  <a:schemeClr val="accent5">
                    <a:lumMod val="75000"/>
                  </a:schemeClr>
                </a:solidFill>
              </a:rPr>
              <a:t> </a:t>
            </a:r>
            <a:endParaRPr lang="ru-RU" dirty="0" smtClean="0">
              <a:solidFill>
                <a:schemeClr val="accent5">
                  <a:lumMod val="75000"/>
                </a:schemeClr>
              </a:solidFill>
            </a:endParaRPr>
          </a:p>
          <a:p>
            <a:pPr algn="ctr"/>
            <a:r>
              <a:rPr lang="kk-KZ" dirty="0" smtClean="0">
                <a:solidFill>
                  <a:schemeClr val="accent5">
                    <a:lumMod val="75000"/>
                  </a:schemeClr>
                </a:solidFill>
              </a:rPr>
              <a:t>Кітап Президенттің ел жастарына арнаған үндеуі түрінде ойлас- тырылған. Автор бүл кітаптың Қазақстан көшбасшыларының жаңа буыны үшін қолдан түсірмейтін қүралға айналар деп сенеді</a:t>
            </a:r>
            <a:r>
              <a:rPr lang="kk-KZ" dirty="0" smtClean="0">
                <a:solidFill>
                  <a:schemeClr val="accent6">
                    <a:lumMod val="20000"/>
                    <a:lumOff val="80000"/>
                  </a:schemeClr>
                </a:solidFill>
              </a:rPr>
              <a:t>.</a:t>
            </a:r>
            <a:endParaRPr lang="ru-RU" dirty="0" smtClean="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934" y="274638"/>
            <a:ext cx="5072066" cy="6154758"/>
          </a:xfrm>
        </p:spPr>
        <p:txBody>
          <a:bodyPr>
            <a:noAutofit/>
          </a:bodyPr>
          <a:lstStyle/>
          <a:p>
            <a:r>
              <a:rPr lang="kk-KZ" sz="2200" b="0" dirty="0" smtClean="0">
                <a:solidFill>
                  <a:srgbClr val="336600"/>
                </a:solidFill>
              </a:rPr>
              <a:t>Қазақтың сана-сезімі өткендегі, қазіргі және болашақтағы — тарихтың толқынында өзінің үлттық «МЕН» дегізерлік қасиетін түсінуге түңғыш рет енді ғана мүмкіндік алып отыр... Бірақ бүл мүмкіндік қана; ол шындыққа, тек қазақтардың ғана емес, барлық қазақстандықтардың жаппай санасына орныққан фактіге айналуы қажет.</a:t>
            </a:r>
            <a:r>
              <a:rPr lang="ru-RU" sz="2200" b="0" dirty="0" smtClean="0">
                <a:solidFill>
                  <a:srgbClr val="336600"/>
                </a:solidFill>
              </a:rPr>
              <a:t/>
            </a:r>
            <a:br>
              <a:rPr lang="ru-RU" sz="2200" b="0" dirty="0" smtClean="0">
                <a:solidFill>
                  <a:srgbClr val="336600"/>
                </a:solidFill>
              </a:rPr>
            </a:br>
            <a:r>
              <a:rPr lang="kk-KZ" sz="2200" b="0" dirty="0" smtClean="0">
                <a:solidFill>
                  <a:srgbClr val="336600"/>
                </a:solidFill>
              </a:rPr>
              <a:t>Ал осы міндет біздің алдымызға тек қана, бір ғана үлы мүмкіндік түрінде емес, қатал қажеттілік түрінде де қойылып отыр. Оны шешсек, біз тарих- тың өзімізге шақталған мезгіліне сәйкес боламыз, тарихи болымсыздықтың бос қуысында босқа қар- манып жүрмейміз...</a:t>
            </a:r>
            <a:r>
              <a:rPr lang="ru-RU" sz="2200" b="0" dirty="0" smtClean="0">
                <a:solidFill>
                  <a:srgbClr val="336600"/>
                </a:solidFill>
              </a:rPr>
              <a:t/>
            </a:r>
            <a:br>
              <a:rPr lang="ru-RU" sz="2200" b="0" dirty="0" smtClean="0">
                <a:solidFill>
                  <a:srgbClr val="336600"/>
                </a:solidFill>
              </a:rPr>
            </a:br>
            <a:endParaRPr lang="ru-RU" sz="2200" b="0" dirty="0">
              <a:solidFill>
                <a:srgbClr val="336600"/>
              </a:solidFill>
            </a:endParaRPr>
          </a:p>
        </p:txBody>
      </p:sp>
      <p:pic>
        <p:nvPicPr>
          <p:cNvPr id="3" name="Picture 2" descr="image2"/>
          <p:cNvPicPr>
            <a:picLocks noChangeAspect="1" noChangeArrowheads="1"/>
          </p:cNvPicPr>
          <p:nvPr/>
        </p:nvPicPr>
        <p:blipFill>
          <a:blip r:embed="rId2" cstate="print"/>
          <a:srcRect/>
          <a:stretch>
            <a:fillRect/>
          </a:stretch>
        </p:blipFill>
        <p:spPr bwMode="auto">
          <a:xfrm rot="20557602">
            <a:off x="458290" y="251541"/>
            <a:ext cx="2205285" cy="3406562"/>
          </a:xfrm>
          <a:prstGeom prst="rect">
            <a:avLst/>
          </a:prstGeom>
          <a:ln>
            <a:headEnd/>
            <a:tailEnd/>
          </a:ln>
          <a:effectLst>
            <a:reflection blurRad="6350" stA="52000" endA="300" endPos="35000" dir="5400000" sy="-100000" algn="bl" rotWithShape="0"/>
          </a:effectLst>
          <a:scene3d>
            <a:camera prst="perspectiveLeft"/>
            <a:lightRig rig="threePt" dir="t"/>
          </a:scene3d>
        </p:spPr>
        <p:style>
          <a:lnRef idx="2">
            <a:schemeClr val="dk1">
              <a:shade val="50000"/>
            </a:schemeClr>
          </a:lnRef>
          <a:fillRef idx="1">
            <a:schemeClr val="dk1"/>
          </a:fillRef>
          <a:effectRef idx="0">
            <a:schemeClr val="dk1"/>
          </a:effectRef>
          <a:fontRef idx="minor">
            <a:schemeClr val="lt1"/>
          </a:fontRef>
        </p:style>
      </p:pic>
      <p:pic>
        <p:nvPicPr>
          <p:cNvPr id="4" name="Picture 3" descr="image1"/>
          <p:cNvPicPr>
            <a:picLocks noChangeAspect="1" noChangeArrowheads="1"/>
          </p:cNvPicPr>
          <p:nvPr/>
        </p:nvPicPr>
        <p:blipFill>
          <a:blip r:embed="rId3" cstate="print"/>
          <a:srcRect/>
          <a:stretch>
            <a:fillRect/>
          </a:stretch>
        </p:blipFill>
        <p:spPr bwMode="auto">
          <a:xfrm rot="1195545">
            <a:off x="1645979" y="1717367"/>
            <a:ext cx="2328328" cy="3612058"/>
          </a:xfrm>
          <a:prstGeom prst="rect">
            <a:avLst/>
          </a:prstGeom>
          <a:ln>
            <a:headEnd/>
            <a:tailEnd/>
          </a:ln>
          <a:effectLst>
            <a:reflection blurRad="6350" stA="52000" endA="300" endPos="35000" dir="5400000" sy="-100000" algn="bl" rotWithShape="0"/>
          </a:effectLst>
          <a:scene3d>
            <a:camera prst="isometricOffAxis2Left"/>
            <a:lightRig rig="threePt" dir="t"/>
          </a:scene3d>
        </p:spPr>
        <p:style>
          <a:lnRef idx="2">
            <a:schemeClr val="dk1">
              <a:shade val="50000"/>
            </a:schemeClr>
          </a:lnRef>
          <a:fillRef idx="1">
            <a:schemeClr val="dk1"/>
          </a:fillRef>
          <a:effectRef idx="0">
            <a:schemeClr val="dk1"/>
          </a:effectRef>
          <a:fontRef idx="minor">
            <a:schemeClr val="lt1"/>
          </a:fontRef>
        </p:style>
      </p:pic>
      <p:sp>
        <p:nvSpPr>
          <p:cNvPr id="5" name="Текст 3"/>
          <p:cNvSpPr txBox="1">
            <a:spLocks/>
          </p:cNvSpPr>
          <p:nvPr/>
        </p:nvSpPr>
        <p:spPr>
          <a:xfrm>
            <a:off x="0" y="5429240"/>
            <a:ext cx="4041775" cy="1428760"/>
          </a:xfrm>
          <a:prstGeom prst="rect">
            <a:avLst/>
          </a:prstGeom>
        </p:spPr>
        <p:txBody>
          <a:bodyPr>
            <a:normAutofit fontScale="32500" lnSpcReduction="20000"/>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kk-KZ" sz="30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kk-KZ" sz="30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kk-KZ" sz="3000" b="1" i="0" u="none" strike="noStrike" kern="1200" cap="none" spc="0" normalizeH="0" baseline="0" noProof="0" dirty="0" smtClean="0">
                <a:ln>
                  <a:noFill/>
                </a:ln>
                <a:solidFill>
                  <a:schemeClr val="tx1"/>
                </a:solidFill>
                <a:effectLst/>
                <a:uLnTx/>
                <a:uFillTx/>
                <a:latin typeface="+mn-lt"/>
                <a:ea typeface="+mn-ea"/>
                <a:cs typeface="+mn-cs"/>
              </a:rPr>
              <a:t>ББК 66.3(2К)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kk-KZ" sz="3000" b="1" i="0" u="none" strike="noStrike" kern="1200" cap="none" spc="0" normalizeH="0" baseline="0" noProof="0" dirty="0" smtClean="0">
                <a:ln>
                  <a:noFill/>
                </a:ln>
                <a:solidFill>
                  <a:schemeClr val="tx1"/>
                </a:solidFill>
                <a:effectLst/>
                <a:uLnTx/>
                <a:uFillTx/>
                <a:latin typeface="+mn-lt"/>
                <a:ea typeface="+mn-ea"/>
                <a:cs typeface="+mn-cs"/>
              </a:rPr>
              <a:t>Н 17</a:t>
            </a:r>
            <a:endParaRPr kumimoji="0" lang="ru-RU" sz="30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kk-KZ" sz="3000" b="1" i="0" u="none" strike="noStrike" kern="1200" cap="none" spc="0" normalizeH="0" baseline="0" noProof="0" dirty="0" smtClean="0">
                <a:ln>
                  <a:noFill/>
                </a:ln>
                <a:solidFill>
                  <a:schemeClr val="tx1"/>
                </a:solidFill>
                <a:effectLst/>
                <a:uLnTx/>
                <a:uFillTx/>
                <a:latin typeface="+mn-lt"/>
                <a:ea typeface="+mn-ea"/>
                <a:cs typeface="+mn-cs"/>
              </a:rPr>
              <a:t> Назарбаев Н.Ә. Н 17 ТАРИХ ТОЛҚЫНЫНДА. - Алматы:</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kk-KZ" sz="3000" b="1" i="0" u="none" strike="noStrike" kern="1200" cap="none" spc="0" normalizeH="0" baseline="0" noProof="0" dirty="0" smtClean="0">
                <a:ln>
                  <a:noFill/>
                </a:ln>
                <a:solidFill>
                  <a:schemeClr val="tx1"/>
                </a:solidFill>
                <a:effectLst/>
                <a:uLnTx/>
                <a:uFillTx/>
                <a:latin typeface="+mn-lt"/>
                <a:ea typeface="+mn-ea"/>
                <a:cs typeface="+mn-cs"/>
              </a:rPr>
              <a:t>Атамүра, 2003. - 288 бет.</a:t>
            </a:r>
            <a:endParaRPr kumimoji="0" lang="ru-RU" sz="30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kk-KZ" sz="3000" b="1" i="0" u="none" strike="noStrike" kern="1200" cap="none" spc="0" normalizeH="0" baseline="0" noProof="0" dirty="0" smtClean="0">
                <a:ln>
                  <a:noFill/>
                </a:ln>
                <a:solidFill>
                  <a:schemeClr val="tx1"/>
                </a:solidFill>
                <a:effectLst/>
                <a:uLnTx/>
                <a:uFillTx/>
                <a:latin typeface="+mn-lt"/>
                <a:ea typeface="+mn-ea"/>
                <a:cs typeface="+mn-cs"/>
              </a:rPr>
              <a:t>                                                                  І</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S</a:t>
            </a:r>
            <a:r>
              <a:rPr kumimoji="0" lang="kk-KZ" sz="3000" b="1" i="0" u="none" strike="noStrike" kern="1200" cap="none" spc="0" normalizeH="0" baseline="0" noProof="0" dirty="0" smtClean="0">
                <a:ln>
                  <a:noFill/>
                </a:ln>
                <a:solidFill>
                  <a:schemeClr val="tx1"/>
                </a:solidFill>
                <a:effectLst/>
                <a:uLnTx/>
                <a:uFillTx/>
                <a:latin typeface="+mn-lt"/>
                <a:ea typeface="+mn-ea"/>
                <a:cs typeface="+mn-cs"/>
              </a:rPr>
              <a:t>В</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N</a:t>
            </a:r>
            <a:r>
              <a:rPr kumimoji="0" lang="kk-KZ" sz="3000" b="1" i="0" u="none" strike="noStrike" kern="1200" cap="none" spc="0" normalizeH="0" baseline="0" noProof="0" dirty="0" smtClean="0">
                <a:ln>
                  <a:noFill/>
                </a:ln>
                <a:solidFill>
                  <a:schemeClr val="tx1"/>
                </a:solidFill>
                <a:effectLst/>
                <a:uLnTx/>
                <a:uFillTx/>
                <a:latin typeface="+mn-lt"/>
                <a:ea typeface="+mn-ea"/>
                <a:cs typeface="+mn-cs"/>
              </a:rPr>
              <a:t> 9965-05-759-1</a:t>
            </a:r>
            <a:endParaRPr kumimoji="0" lang="ru-RU" sz="30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kk-KZ" sz="2800" b="0" i="0" u="none" strike="noStrike" kern="1200" cap="none" spc="0" normalizeH="0" baseline="0" noProof="0" dirty="0" smtClean="0">
                <a:ln>
                  <a:noFill/>
                </a:ln>
                <a:solidFill>
                  <a:schemeClr val="tx1"/>
                </a:solidFill>
                <a:effectLst/>
                <a:uLnTx/>
                <a:uFillTx/>
                <a:latin typeface="+mn-lt"/>
                <a:ea typeface="+mn-ea"/>
                <a:cs typeface="+mn-cs"/>
              </a:rPr>
              <a:t/>
            </a:r>
            <a:br>
              <a:rPr kumimoji="0" lang="kk-KZ" sz="2800" b="0" i="0" u="none" strike="noStrike" kern="1200" cap="none" spc="0" normalizeH="0" baseline="0" noProof="0" dirty="0" smtClean="0">
                <a:ln>
                  <a:noFill/>
                </a:ln>
                <a:solidFill>
                  <a:schemeClr val="tx1"/>
                </a:solidFill>
                <a:effectLst/>
                <a:uLnTx/>
                <a:uFillTx/>
                <a:latin typeface="+mn-lt"/>
                <a:ea typeface="+mn-ea"/>
                <a:cs typeface="+mn-cs"/>
              </a:rPr>
            </a:b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1934" y="-142900"/>
            <a:ext cx="4286280" cy="2428892"/>
          </a:xfrm>
        </p:spPr>
        <p:txBody>
          <a:bodyPr/>
          <a:lstStyle/>
          <a:p>
            <a:pPr algn="ctr"/>
            <a:r>
              <a:rPr lang="kk-KZ" sz="2400" i="1" dirty="0" smtClean="0">
                <a:solidFill>
                  <a:schemeClr val="accent2"/>
                </a:solidFill>
              </a:rPr>
              <a:t/>
            </a:r>
            <a:br>
              <a:rPr lang="kk-KZ" sz="2400" i="1" dirty="0" smtClean="0">
                <a:solidFill>
                  <a:schemeClr val="accent2"/>
                </a:solidFill>
              </a:rPr>
            </a:br>
            <a:r>
              <a:rPr lang="kk-KZ" sz="2400" i="1" dirty="0" smtClean="0">
                <a:solidFill>
                  <a:schemeClr val="accent2"/>
                </a:solidFill>
              </a:rPr>
              <a:t/>
            </a:r>
            <a:br>
              <a:rPr lang="kk-KZ" sz="2400" i="1" dirty="0" smtClean="0">
                <a:solidFill>
                  <a:schemeClr val="accent2"/>
                </a:solidFill>
              </a:rPr>
            </a:br>
            <a:r>
              <a:rPr lang="kk-KZ" sz="2400" i="1" dirty="0" smtClean="0">
                <a:solidFill>
                  <a:schemeClr val="accent2"/>
                </a:solidFill>
              </a:rPr>
              <a:t/>
            </a:r>
            <a:br>
              <a:rPr lang="kk-KZ" sz="2400" i="1" dirty="0" smtClean="0">
                <a:solidFill>
                  <a:schemeClr val="accent2"/>
                </a:solidFill>
              </a:rPr>
            </a:br>
            <a:r>
              <a:rPr lang="kk-KZ" sz="2400" i="1" dirty="0" smtClean="0">
                <a:solidFill>
                  <a:schemeClr val="accent2"/>
                </a:solidFill>
              </a:rPr>
              <a:t/>
            </a:r>
            <a:br>
              <a:rPr lang="kk-KZ" sz="2400" i="1" dirty="0" smtClean="0">
                <a:solidFill>
                  <a:schemeClr val="accent2"/>
                </a:solidFill>
              </a:rPr>
            </a:br>
            <a:r>
              <a:rPr lang="kk-KZ" sz="2400" i="1" dirty="0" smtClean="0">
                <a:solidFill>
                  <a:schemeClr val="accent2"/>
                </a:solidFill>
              </a:rPr>
              <a:t/>
            </a:r>
            <a:br>
              <a:rPr lang="kk-KZ" sz="2400" i="1" dirty="0" smtClean="0">
                <a:solidFill>
                  <a:schemeClr val="accent2"/>
                </a:solidFill>
              </a:rPr>
            </a:br>
            <a:r>
              <a:rPr lang="kk-KZ" sz="2400" i="1" dirty="0" smtClean="0">
                <a:solidFill>
                  <a:schemeClr val="accent2"/>
                </a:solidFill>
              </a:rPr>
              <a:t/>
            </a:r>
            <a:br>
              <a:rPr lang="kk-KZ" sz="2400" i="1" dirty="0" smtClean="0">
                <a:solidFill>
                  <a:schemeClr val="accent2"/>
                </a:solidFill>
              </a:rPr>
            </a:br>
            <a:r>
              <a:rPr lang="kk-KZ" sz="2400" i="1" dirty="0" smtClean="0">
                <a:solidFill>
                  <a:schemeClr val="accent2"/>
                </a:solidFill>
              </a:rPr>
              <a:t/>
            </a:r>
            <a:br>
              <a:rPr lang="kk-KZ" sz="2400" i="1" dirty="0" smtClean="0">
                <a:solidFill>
                  <a:schemeClr val="accent2"/>
                </a:solidFill>
              </a:rPr>
            </a:br>
            <a:r>
              <a:rPr lang="kk-KZ" sz="2400" i="1" dirty="0" smtClean="0">
                <a:solidFill>
                  <a:schemeClr val="tx1">
                    <a:lumMod val="65000"/>
                    <a:lumOff val="35000"/>
                  </a:schemeClr>
                </a:solidFill>
              </a:rPr>
              <a:t>ЖАҢА ҒАСЫР ТАБАЛДЫРЫҚТАН АТТАЙАЫ, </a:t>
            </a:r>
            <a:br>
              <a:rPr lang="kk-KZ" sz="2400" i="1" dirty="0" smtClean="0">
                <a:solidFill>
                  <a:schemeClr val="tx1">
                    <a:lumMod val="65000"/>
                    <a:lumOff val="35000"/>
                  </a:schemeClr>
                </a:solidFill>
              </a:rPr>
            </a:br>
            <a:r>
              <a:rPr lang="kk-KZ" sz="2400" i="1" dirty="0" smtClean="0">
                <a:solidFill>
                  <a:schemeClr val="tx1">
                    <a:lumMod val="65000"/>
                    <a:lumOff val="35000"/>
                  </a:schemeClr>
                </a:solidFill>
              </a:rPr>
              <a:t>БАСҚА ДӘУІР ТУЫП КЕЛЕДІ.</a:t>
            </a:r>
            <a:br>
              <a:rPr lang="kk-KZ" sz="2400" i="1" dirty="0" smtClean="0">
                <a:solidFill>
                  <a:schemeClr val="tx1">
                    <a:lumMod val="65000"/>
                    <a:lumOff val="35000"/>
                  </a:schemeClr>
                </a:solidFill>
              </a:rPr>
            </a:br>
            <a:r>
              <a:rPr lang="kk-KZ" sz="2400" i="1" dirty="0" smtClean="0">
                <a:solidFill>
                  <a:schemeClr val="tx1">
                    <a:lumMod val="65000"/>
                    <a:lumOff val="35000"/>
                  </a:schemeClr>
                </a:solidFill>
              </a:rPr>
              <a:t>                               Вергилий                                   </a:t>
            </a:r>
            <a:endParaRPr lang="ru-RU" sz="2400" dirty="0">
              <a:solidFill>
                <a:schemeClr val="tx1">
                  <a:lumMod val="65000"/>
                  <a:lumOff val="35000"/>
                </a:schemeClr>
              </a:solidFill>
            </a:endParaRPr>
          </a:p>
        </p:txBody>
      </p:sp>
      <p:sp>
        <p:nvSpPr>
          <p:cNvPr id="3" name="Текст 2"/>
          <p:cNvSpPr>
            <a:spLocks noGrp="1"/>
          </p:cNvSpPr>
          <p:nvPr>
            <p:ph type="body" idx="1"/>
          </p:nvPr>
        </p:nvSpPr>
        <p:spPr>
          <a:xfrm>
            <a:off x="0" y="5643578"/>
            <a:ext cx="3286116" cy="2000240"/>
          </a:xfrm>
          <a:effectLst>
            <a:glow rad="139700">
              <a:schemeClr val="accent3">
                <a:satMod val="175000"/>
                <a:alpha val="40000"/>
              </a:schemeClr>
            </a:glow>
            <a:reflection blurRad="6350" stA="50000" endA="300" endPos="38500" dist="50800" dir="5400000" sy="-100000" algn="bl" rotWithShape="0"/>
          </a:effectLst>
          <a:scene3d>
            <a:camera prst="perspectiveFront"/>
            <a:lightRig rig="threePt" dir="t"/>
          </a:scene3d>
        </p:spPr>
        <p:txBody>
          <a:bodyPr>
            <a:normAutofit/>
          </a:bodyPr>
          <a:lstStyle/>
          <a:p>
            <a:r>
              <a:rPr lang="kk-KZ" sz="2400" b="1" i="1" dirty="0" smtClean="0">
                <a:solidFill>
                  <a:schemeClr val="accent4">
                    <a:lumMod val="50000"/>
                  </a:schemeClr>
                </a:solidFill>
              </a:rPr>
              <a:t>ӘР ДӘУІРДІҢ ӨЗ МІНДЕТТЕРІ БАР.</a:t>
            </a:r>
          </a:p>
          <a:p>
            <a:r>
              <a:rPr lang="kk-KZ" sz="2400" b="1" dirty="0" smtClean="0">
                <a:solidFill>
                  <a:schemeClr val="accent4">
                    <a:lumMod val="50000"/>
                  </a:schemeClr>
                </a:solidFill>
              </a:rPr>
              <a:t>                             Гейне</a:t>
            </a:r>
            <a:endParaRPr lang="ru-RU" sz="2400" b="1" dirty="0">
              <a:solidFill>
                <a:schemeClr val="accent4">
                  <a:lumMod val="50000"/>
                </a:schemeClr>
              </a:solidFill>
            </a:endParaRPr>
          </a:p>
        </p:txBody>
      </p:sp>
      <p:pic>
        <p:nvPicPr>
          <p:cNvPr id="4" name="Picture 3" descr="image1"/>
          <p:cNvPicPr>
            <a:picLocks noChangeAspect="1" noChangeArrowheads="1"/>
          </p:cNvPicPr>
          <p:nvPr/>
        </p:nvPicPr>
        <p:blipFill>
          <a:blip r:embed="rId2"/>
          <a:srcRect/>
          <a:stretch>
            <a:fillRect/>
          </a:stretch>
        </p:blipFill>
        <p:spPr bwMode="auto">
          <a:xfrm rot="20957792">
            <a:off x="419527" y="294015"/>
            <a:ext cx="3041380" cy="4802625"/>
          </a:xfrm>
          <a:prstGeom prst="rect">
            <a:avLst/>
          </a:prstGeom>
          <a:ln>
            <a:headEnd/>
            <a:tailEnd/>
          </a:ln>
          <a:scene3d>
            <a:camera prst="orthographicFront"/>
            <a:lightRig rig="threePt" dir="t"/>
          </a:scene3d>
          <a:sp3d>
            <a:bevelT prst="convex"/>
          </a:sp3d>
        </p:spPr>
        <p:style>
          <a:lnRef idx="2">
            <a:schemeClr val="dk1">
              <a:shade val="50000"/>
            </a:schemeClr>
          </a:lnRef>
          <a:fillRef idx="1">
            <a:schemeClr val="dk1"/>
          </a:fillRef>
          <a:effectRef idx="0">
            <a:schemeClr val="dk1"/>
          </a:effectRef>
          <a:fontRef idx="minor">
            <a:schemeClr val="lt1"/>
          </a:fontRef>
        </p:style>
      </p:pic>
      <p:pic>
        <p:nvPicPr>
          <p:cNvPr id="5" name="Picture 4" descr="image2"/>
          <p:cNvPicPr>
            <a:picLocks noChangeAspect="1" noChangeArrowheads="1"/>
          </p:cNvPicPr>
          <p:nvPr/>
        </p:nvPicPr>
        <p:blipFill>
          <a:blip r:embed="rId3"/>
          <a:srcRect/>
          <a:stretch>
            <a:fillRect/>
          </a:stretch>
        </p:blipFill>
        <p:spPr bwMode="auto">
          <a:xfrm rot="881763">
            <a:off x="2625069" y="1568036"/>
            <a:ext cx="2826587" cy="4400657"/>
          </a:xfrm>
          <a:prstGeom prst="rect">
            <a:avLst/>
          </a:prstGeom>
          <a:ln>
            <a:headEnd/>
            <a:tailEnd/>
          </a:ln>
          <a:scene3d>
            <a:camera prst="orthographicFront"/>
            <a:lightRig rig="threePt" dir="t"/>
          </a:scene3d>
          <a:sp3d>
            <a:bevelT prst="convex"/>
          </a:sp3d>
        </p:spPr>
        <p:style>
          <a:lnRef idx="2">
            <a:schemeClr val="dk1">
              <a:shade val="50000"/>
            </a:schemeClr>
          </a:lnRef>
          <a:fillRef idx="1">
            <a:schemeClr val="dk1"/>
          </a:fillRef>
          <a:effectRef idx="0">
            <a:schemeClr val="dk1"/>
          </a:effectRef>
          <a:fontRef idx="minor">
            <a:schemeClr val="lt1"/>
          </a:fontRef>
        </p:style>
      </p:pic>
      <p:sp>
        <p:nvSpPr>
          <p:cNvPr id="6" name="Заголовок 1"/>
          <p:cNvSpPr txBox="1">
            <a:spLocks/>
          </p:cNvSpPr>
          <p:nvPr/>
        </p:nvSpPr>
        <p:spPr>
          <a:xfrm>
            <a:off x="4714876" y="3143248"/>
            <a:ext cx="4286280" cy="3571900"/>
          </a:xfrm>
          <a:prstGeom prst="rect">
            <a:avLst/>
          </a:prstGeo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t/>
            </a:r>
            <a:b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br>
            <a: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t/>
            </a:r>
            <a:b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br>
            <a: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t/>
            </a:r>
            <a:b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br>
            <a: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t/>
            </a:r>
            <a:b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br>
            <a: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t/>
            </a:r>
            <a:b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br>
            <a: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t/>
            </a:r>
            <a:b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br>
            <a: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t/>
            </a:r>
            <a:br>
              <a:rPr kumimoji="0" lang="kk-KZ" sz="2400" b="1" i="1" u="none" strike="noStrike" kern="1200" cap="none" spc="0" normalizeH="0" baseline="0" noProof="0" dirty="0" smtClean="0">
                <a:ln w="6350">
                  <a:noFill/>
                </a:ln>
                <a:solidFill>
                  <a:schemeClr val="accent2"/>
                </a:solidFill>
                <a:effectLst>
                  <a:outerShdw blurRad="114300" dist="101600" dir="2700000" algn="tl" rotWithShape="0">
                    <a:srgbClr val="000000">
                      <a:alpha val="40000"/>
                    </a:srgbClr>
                  </a:outerShdw>
                </a:effectLst>
                <a:uLnTx/>
                <a:uFillTx/>
                <a:latin typeface="+mj-lt"/>
                <a:ea typeface="+mj-ea"/>
                <a:cs typeface="+mj-cs"/>
              </a:rPr>
            </a:br>
            <a:endParaRPr kumimoji="0" lang="ru-RU" sz="2400" b="1" i="0" u="none" strike="noStrike" kern="1200" cap="none" spc="0" normalizeH="0" baseline="0" noProof="0" dirty="0">
              <a:ln w="6350">
                <a:noFill/>
              </a:ln>
              <a:solidFill>
                <a:schemeClr val="tx1">
                  <a:lumMod val="65000"/>
                  <a:lumOff val="35000"/>
                </a:schemeClr>
              </a:solidFill>
              <a:effectLst>
                <a:outerShdw blurRad="114300" dist="101600" dir="2700000" algn="tl" rotWithShape="0">
                  <a:srgbClr val="000000">
                    <a:alpha val="40000"/>
                  </a:srgbClr>
                </a:outerShdw>
              </a:effectLst>
              <a:uLnTx/>
              <a:uFillTx/>
              <a:latin typeface="+mj-lt"/>
              <a:ea typeface="+mj-ea"/>
              <a:cs typeface="+mj-cs"/>
            </a:endParaRPr>
          </a:p>
        </p:txBody>
      </p:sp>
      <p:sp>
        <p:nvSpPr>
          <p:cNvPr id="7" name="Прямоугольник 6"/>
          <p:cNvSpPr/>
          <p:nvPr/>
        </p:nvSpPr>
        <p:spPr>
          <a:xfrm>
            <a:off x="5357818" y="3714752"/>
            <a:ext cx="3571900" cy="2246769"/>
          </a:xfrm>
          <a:prstGeom prst="rect">
            <a:avLst/>
          </a:prstGeom>
          <a:effectLst>
            <a:glow rad="139700">
              <a:schemeClr val="accent4">
                <a:satMod val="175000"/>
                <a:alpha val="40000"/>
              </a:schemeClr>
            </a:glow>
            <a:reflection blurRad="6350" stA="50000" endA="275" endPos="40000" dist="101600" dir="5400000" sy="-100000" algn="bl" rotWithShape="0"/>
          </a:effectLst>
          <a:scene3d>
            <a:camera prst="orthographicFront"/>
            <a:lightRig rig="threePt" dir="t"/>
          </a:scene3d>
          <a:sp3d>
            <a:bevelT w="139700" h="139700" prst="divot"/>
          </a:sp3d>
        </p:spPr>
        <p:txBody>
          <a:bodyPr wrap="square">
            <a:spAutoFit/>
          </a:bodyPr>
          <a:lstStyle/>
          <a:p>
            <a:pPr algn="ctr"/>
            <a:r>
              <a:rPr lang="kk-KZ" sz="2800" b="1" i="1" dirty="0" smtClean="0">
                <a:solidFill>
                  <a:srgbClr val="0070C0"/>
                </a:solidFill>
              </a:rPr>
              <a:t>ӨТКЕН КҮННЕН АЛЫС ЖОҚ,</a:t>
            </a:r>
          </a:p>
          <a:p>
            <a:pPr algn="ctr"/>
            <a:r>
              <a:rPr lang="kk-KZ" sz="2800" b="1" i="1" dirty="0" smtClean="0">
                <a:solidFill>
                  <a:srgbClr val="0070C0"/>
                </a:solidFill>
              </a:rPr>
              <a:t>КЕЛЕР КҮННЕН ЖАҚЫН ЖОҚ. </a:t>
            </a:r>
          </a:p>
          <a:p>
            <a:pPr algn="r"/>
            <a:r>
              <a:rPr lang="kk-KZ" sz="2800" b="1" i="1" dirty="0" smtClean="0">
                <a:solidFill>
                  <a:srgbClr val="0070C0"/>
                </a:solidFill>
              </a:rPr>
              <a:t>     </a:t>
            </a:r>
            <a:r>
              <a:rPr lang="kk-KZ" b="1" i="1" dirty="0" smtClean="0">
                <a:solidFill>
                  <a:srgbClr val="0070C0"/>
                </a:solidFill>
              </a:rPr>
              <a:t>Қазақтың халық мақалы</a:t>
            </a:r>
            <a:endParaRPr lang="ru-RU" b="1"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5000628" y="357166"/>
            <a:ext cx="4000528" cy="6500834"/>
          </a:xfrm>
        </p:spPr>
        <p:txBody>
          <a:bodyPr>
            <a:normAutofit/>
          </a:bodyPr>
          <a:lstStyle/>
          <a:p>
            <a:pPr algn="ctr">
              <a:buNone/>
            </a:pPr>
            <a:r>
              <a:rPr lang="kk-KZ" sz="2000" i="1" dirty="0" smtClean="0">
                <a:solidFill>
                  <a:srgbClr val="80506F"/>
                </a:solidFill>
              </a:rPr>
              <a:t>Біздің мызғымайтын және даудамайы жоқ өзекті ойымыз: үлттың қауіпсіздігі мен мемлекеттілігіміздің сақталуы. Сөйте түра, бүл мәселеде толып жаткан түсіндірулер мен нүсқалары баршылық: Қазақстан халықтары- ның қауіпсіздігін қалай және қандай тәсіл- дермен қамтамасыз етуге болады, сөйте отырып мемлекетті ыдырауга үрындыратын немесе мемлекеттілікті, тәуелсіздікті және дербестікті әлсірететін сүргінге (ката- клизмге) жоламаудың жолы қайсы.</a:t>
            </a:r>
          </a:p>
          <a:p>
            <a:pPr algn="r">
              <a:buNone/>
            </a:pPr>
            <a:r>
              <a:rPr lang="kk-KZ" sz="2000" b="1" i="1" dirty="0" smtClean="0">
                <a:solidFill>
                  <a:srgbClr val="80506F"/>
                </a:solidFill>
              </a:rPr>
              <a:t>Назарбаев Н. Ә.</a:t>
            </a:r>
            <a:endParaRPr lang="ru-RU" sz="2000" i="1" dirty="0" smtClean="0">
              <a:solidFill>
                <a:srgbClr val="80506F"/>
              </a:solidFill>
            </a:endParaRPr>
          </a:p>
          <a:p>
            <a:pPr algn="ctr">
              <a:buNone/>
            </a:pPr>
            <a:endParaRPr lang="ru-RU" sz="2000" i="1" dirty="0"/>
          </a:p>
        </p:txBody>
      </p:sp>
      <p:pic>
        <p:nvPicPr>
          <p:cNvPr id="5" name="Picture 3" descr="image1"/>
          <p:cNvPicPr>
            <a:picLocks noChangeAspect="1" noChangeArrowheads="1"/>
          </p:cNvPicPr>
          <p:nvPr/>
        </p:nvPicPr>
        <p:blipFill>
          <a:blip r:embed="rId2"/>
          <a:srcRect/>
          <a:stretch>
            <a:fillRect/>
          </a:stretch>
        </p:blipFill>
        <p:spPr bwMode="auto">
          <a:xfrm rot="21074395">
            <a:off x="367863" y="461355"/>
            <a:ext cx="3014679" cy="5061766"/>
          </a:xfrm>
          <a:prstGeom prst="rect">
            <a:avLst/>
          </a:prstGeom>
          <a:noFill/>
          <a:ln w="9525">
            <a:noFill/>
            <a:miter lim="800000"/>
            <a:headEnd/>
            <a:tailEnd/>
          </a:ln>
          <a:effectLst>
            <a:glow rad="139700">
              <a:schemeClr val="accent4">
                <a:satMod val="175000"/>
                <a:alpha val="40000"/>
              </a:schemeClr>
            </a:glow>
          </a:effectLst>
          <a:scene3d>
            <a:camera prst="isometricOffAxis2Left"/>
            <a:lightRig rig="threePt" dir="t"/>
          </a:scene3d>
          <a:sp3d>
            <a:bevelT w="139700" h="139700" prst="divot"/>
          </a:sp3d>
        </p:spPr>
      </p:pic>
      <p:pic>
        <p:nvPicPr>
          <p:cNvPr id="6" name="Picture 2" descr="image1"/>
          <p:cNvPicPr>
            <a:picLocks noChangeAspect="1" noChangeArrowheads="1"/>
          </p:cNvPicPr>
          <p:nvPr/>
        </p:nvPicPr>
        <p:blipFill>
          <a:blip r:embed="rId3"/>
          <a:srcRect/>
          <a:stretch>
            <a:fillRect/>
          </a:stretch>
        </p:blipFill>
        <p:spPr bwMode="auto">
          <a:xfrm rot="1057122">
            <a:off x="2239798" y="1201238"/>
            <a:ext cx="2820978" cy="485233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7" name="Содержимое 3"/>
          <p:cNvSpPr>
            <a:spLocks noGrp="1"/>
          </p:cNvSpPr>
          <p:nvPr>
            <p:ph type="body" idx="2"/>
          </p:nvPr>
        </p:nvSpPr>
        <p:spPr>
          <a:xfrm>
            <a:off x="0" y="5643554"/>
            <a:ext cx="3643306" cy="1214446"/>
          </a:xfrm>
          <a:effectLst/>
          <a:scene3d>
            <a:camera prst="orthographicFront"/>
            <a:lightRig rig="threePt" dir="t"/>
          </a:scene3d>
          <a:sp3d>
            <a:bevelT w="101600" prst="riblet"/>
          </a:sp3d>
        </p:spPr>
        <p:txBody>
          <a:bodyPr>
            <a:normAutofit fontScale="77500" lnSpcReduction="20000"/>
          </a:bodyPr>
          <a:lstStyle/>
          <a:p>
            <a:pPr>
              <a:buNone/>
            </a:pPr>
            <a:endParaRPr lang="kk-KZ" b="1" dirty="0" smtClean="0"/>
          </a:p>
          <a:p>
            <a:pPr>
              <a:buNone/>
            </a:pPr>
            <a:r>
              <a:rPr lang="kk-KZ" b="1" dirty="0" smtClean="0"/>
              <a:t>ББК 66.3(2К) Н 17</a:t>
            </a:r>
            <a:endParaRPr lang="ru-RU" b="1" dirty="0" smtClean="0"/>
          </a:p>
          <a:p>
            <a:pPr>
              <a:buNone/>
            </a:pPr>
            <a:r>
              <a:rPr lang="kk-KZ" b="1" dirty="0" smtClean="0"/>
              <a:t>Назарбаев Н. Ә. Н 17 СЫНДАРЛЫ ОН ЖЫЛ. - Алматы:</a:t>
            </a:r>
          </a:p>
          <a:p>
            <a:pPr>
              <a:buNone/>
            </a:pPr>
            <a:r>
              <a:rPr lang="kk-KZ" b="1" dirty="0" smtClean="0"/>
              <a:t>Атамүра, 2003. - 240 бет.</a:t>
            </a:r>
            <a:endParaRPr lang="ru-RU" b="1" dirty="0" smtClean="0"/>
          </a:p>
          <a:p>
            <a:pPr>
              <a:buNone/>
            </a:pPr>
            <a:endParaRPr lang="ru-RU" b="1" dirty="0" smtClean="0"/>
          </a:p>
          <a:p>
            <a:pPr algn="r">
              <a:buNone/>
            </a:pPr>
            <a:r>
              <a:rPr lang="kk-KZ" b="1" dirty="0" smtClean="0"/>
              <a:t>І</a:t>
            </a:r>
            <a:r>
              <a:rPr lang="en-US" b="1" dirty="0" smtClean="0"/>
              <a:t>S</a:t>
            </a:r>
            <a:r>
              <a:rPr lang="kk-KZ" b="1" dirty="0" smtClean="0"/>
              <a:t>В</a:t>
            </a:r>
            <a:r>
              <a:rPr lang="en-US" b="1" dirty="0" smtClean="0"/>
              <a:t>N</a:t>
            </a:r>
            <a:r>
              <a:rPr lang="kk-KZ" b="1" dirty="0" smtClean="0"/>
              <a:t> 9965-05-757-5</a:t>
            </a:r>
            <a:endParaRPr lang="ru-RU" b="1" dirty="0" smtClean="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428860" y="5715016"/>
            <a:ext cx="4214810" cy="1285884"/>
          </a:xfrm>
        </p:spPr>
        <p:txBody>
          <a:bodyPr>
            <a:normAutofit fontScale="40000" lnSpcReduction="20000"/>
          </a:bodyPr>
          <a:lstStyle/>
          <a:p>
            <a:pPr>
              <a:buNone/>
            </a:pPr>
            <a:r>
              <a:rPr lang="kk-KZ" sz="2800" b="1" dirty="0" smtClean="0"/>
              <a:t>ББК 66.3(2)К Н 17</a:t>
            </a:r>
            <a:endParaRPr lang="ru-RU" sz="2800" b="1" dirty="0" smtClean="0"/>
          </a:p>
          <a:p>
            <a:pPr>
              <a:buNone/>
            </a:pPr>
            <a:r>
              <a:rPr lang="kk-KZ" sz="2800" b="1" dirty="0" smtClean="0"/>
              <a:t>Назарбаев Н. Ә.</a:t>
            </a:r>
            <a:endParaRPr lang="ru-RU" sz="2800" b="1" dirty="0" smtClean="0"/>
          </a:p>
          <a:p>
            <a:pPr>
              <a:buNone/>
            </a:pPr>
            <a:r>
              <a:rPr lang="kk-KZ" sz="2800" b="1" dirty="0" smtClean="0"/>
              <a:t>Н 17 ҒАСЫРЛАР ТОҒЫСЫНДА. - Алматы: Атамүра, 2003.</a:t>
            </a:r>
          </a:p>
          <a:p>
            <a:pPr>
              <a:buNone/>
            </a:pPr>
            <a:r>
              <a:rPr lang="kk-KZ" sz="2800" b="1" dirty="0" smtClean="0"/>
              <a:t>256 бет, суретті.</a:t>
            </a:r>
            <a:endParaRPr lang="ru-RU" sz="2800" b="1" dirty="0" smtClean="0"/>
          </a:p>
          <a:p>
            <a:pPr algn="r">
              <a:buNone/>
            </a:pPr>
            <a:r>
              <a:rPr lang="kk-KZ" sz="2800" b="1" dirty="0" smtClean="0"/>
              <a:t>І</a:t>
            </a:r>
            <a:r>
              <a:rPr lang="en-US" sz="2800" b="1" dirty="0" smtClean="0"/>
              <a:t>S</a:t>
            </a:r>
            <a:r>
              <a:rPr lang="kk-KZ" sz="2800" b="1" dirty="0" smtClean="0"/>
              <a:t>В</a:t>
            </a:r>
            <a:r>
              <a:rPr lang="en-US" sz="2800" b="1" dirty="0" smtClean="0"/>
              <a:t>N</a:t>
            </a:r>
            <a:r>
              <a:rPr lang="kk-KZ" sz="2800" b="1" dirty="0" smtClean="0"/>
              <a:t> 9965-05-755-9</a:t>
            </a:r>
            <a:endParaRPr lang="ru-RU" sz="2800" b="1" dirty="0" smtClean="0"/>
          </a:p>
          <a:p>
            <a:pPr>
              <a:buNone/>
            </a:pPr>
            <a:r>
              <a:rPr lang="kk-KZ" sz="2800" b="1" dirty="0" smtClean="0"/>
              <a:t/>
            </a:r>
            <a:br>
              <a:rPr lang="kk-KZ" sz="2800" b="1" dirty="0" smtClean="0"/>
            </a:br>
            <a:endParaRPr lang="ru-RU" sz="2800" b="1" dirty="0" smtClean="0"/>
          </a:p>
          <a:p>
            <a:pPr>
              <a:buNone/>
            </a:pPr>
            <a:endParaRPr lang="kk-KZ" dirty="0" smtClean="0"/>
          </a:p>
        </p:txBody>
      </p:sp>
      <p:pic>
        <p:nvPicPr>
          <p:cNvPr id="31746" name="Picture 2" descr="image1"/>
          <p:cNvPicPr>
            <a:picLocks noChangeAspect="1" noChangeArrowheads="1"/>
          </p:cNvPicPr>
          <p:nvPr/>
        </p:nvPicPr>
        <p:blipFill>
          <a:blip r:embed="rId2"/>
          <a:srcRect/>
          <a:stretch>
            <a:fillRect/>
          </a:stretch>
        </p:blipFill>
        <p:spPr bwMode="auto">
          <a:xfrm rot="21297611">
            <a:off x="1513083" y="136642"/>
            <a:ext cx="3345029" cy="5320505"/>
          </a:xfrm>
          <a:prstGeom prst="rect">
            <a:avLst/>
          </a:prstGeom>
          <a:noFill/>
          <a:ln w="9525">
            <a:noFill/>
            <a:miter lim="800000"/>
            <a:headEnd/>
            <a:tailEnd/>
          </a:ln>
          <a:effectLst>
            <a:glow rad="101600">
              <a:schemeClr val="accent5">
                <a:satMod val="175000"/>
                <a:alpha val="40000"/>
              </a:schemeClr>
            </a:glow>
            <a:outerShdw blurRad="50800" dist="38100" dir="10800000" algn="r" rotWithShape="0">
              <a:prstClr val="black">
                <a:alpha val="40000"/>
              </a:prstClr>
            </a:outerShdw>
          </a:effectLst>
          <a:scene3d>
            <a:camera prst="perspectiveContrastingRightFacing"/>
            <a:lightRig rig="threePt" dir="t"/>
          </a:scene3d>
          <a:sp3d>
            <a:bevelT prst="angle"/>
          </a:sp3d>
        </p:spPr>
      </p:pic>
      <p:pic>
        <p:nvPicPr>
          <p:cNvPr id="31747" name="Picture 3" descr="image2"/>
          <p:cNvPicPr>
            <a:picLocks noChangeAspect="1" noChangeArrowheads="1"/>
          </p:cNvPicPr>
          <p:nvPr/>
        </p:nvPicPr>
        <p:blipFill>
          <a:blip r:embed="rId3"/>
          <a:srcRect/>
          <a:stretch>
            <a:fillRect/>
          </a:stretch>
        </p:blipFill>
        <p:spPr bwMode="auto">
          <a:xfrm rot="422497">
            <a:off x="4556107" y="434847"/>
            <a:ext cx="2754639" cy="5230983"/>
          </a:xfrm>
          <a:prstGeom prst="rect">
            <a:avLst/>
          </a:prstGeom>
          <a:noFill/>
          <a:ln w="9525">
            <a:solidFill>
              <a:schemeClr val="accent1"/>
            </a:solidFill>
            <a:miter lim="800000"/>
            <a:headEnd/>
            <a:tailEnd/>
          </a:ln>
          <a:effectLst>
            <a:glow rad="101600">
              <a:schemeClr val="accent5">
                <a:satMod val="175000"/>
                <a:alpha val="40000"/>
              </a:schemeClr>
            </a:glow>
            <a:outerShdw blurRad="50800" dist="38100" algn="l" rotWithShape="0">
              <a:prstClr val="black">
                <a:alpha val="40000"/>
              </a:prstClr>
            </a:outerShdw>
          </a:effectLst>
          <a:scene3d>
            <a:camera prst="perspectiveHeroicExtremeLeftFacing"/>
            <a:lightRig rig="threePt" dir="t"/>
          </a:scene3d>
          <a:sp3d>
            <a:bevelT prst="angle"/>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1"/>
          <p:cNvPicPr>
            <a:picLocks noChangeAspect="1" noChangeArrowheads="1"/>
          </p:cNvPicPr>
          <p:nvPr/>
        </p:nvPicPr>
        <p:blipFill>
          <a:blip r:embed="rId2"/>
          <a:srcRect/>
          <a:stretch>
            <a:fillRect/>
          </a:stretch>
        </p:blipFill>
        <p:spPr bwMode="auto">
          <a:xfrm>
            <a:off x="642910" y="214291"/>
            <a:ext cx="3537722" cy="5500726"/>
          </a:xfrm>
          <a:prstGeom prst="rect">
            <a:avLst/>
          </a:prstGeom>
          <a:noFill/>
          <a:ln w="9525">
            <a:solidFill>
              <a:schemeClr val="tx1"/>
            </a:solidFill>
            <a:miter lim="800000"/>
            <a:headEnd/>
            <a:tailEnd/>
          </a:ln>
          <a:effectLst>
            <a:glow rad="228600">
              <a:schemeClr val="accent5">
                <a:satMod val="175000"/>
                <a:alpha val="40000"/>
              </a:schemeClr>
            </a:glow>
            <a:reflection blurRad="6350" stA="50000" endA="300" endPos="90000" dir="5400000" sy="-100000" algn="bl" rotWithShape="0"/>
            <a:softEdge rad="12700"/>
          </a:effectLst>
          <a:scene3d>
            <a:camera prst="perspectiveRight"/>
            <a:lightRig rig="threePt" dir="t"/>
          </a:scene3d>
        </p:spPr>
      </p:pic>
      <p:sp>
        <p:nvSpPr>
          <p:cNvPr id="4" name="Прямоугольник 3"/>
          <p:cNvSpPr/>
          <p:nvPr/>
        </p:nvSpPr>
        <p:spPr>
          <a:xfrm>
            <a:off x="571472" y="5719227"/>
            <a:ext cx="3571900" cy="1138773"/>
          </a:xfrm>
          <a:prstGeom prst="rect">
            <a:avLst/>
          </a:prstGeom>
        </p:spPr>
        <p:txBody>
          <a:bodyPr wrap="square">
            <a:spAutoFit/>
          </a:bodyPr>
          <a:lstStyle/>
          <a:p>
            <a:pPr lvl="0" indent="241300" fontAlgn="base">
              <a:spcBef>
                <a:spcPct val="0"/>
              </a:spcBef>
              <a:spcAft>
                <a:spcPct val="0"/>
              </a:spcAft>
            </a:pPr>
            <a:r>
              <a:rPr lang="ru-RU" sz="1200" b="1" dirty="0" smtClean="0">
                <a:latin typeface="Century Schoolbook" pitchFamily="18" charset="0"/>
                <a:ea typeface="Century Schoolbook" pitchFamily="18" charset="0"/>
                <a:cs typeface="Century Schoolbook" pitchFamily="18" charset="0"/>
              </a:rPr>
              <a:t>ББК 66.2 (2К) </a:t>
            </a:r>
            <a:endParaRPr lang="en-US" sz="1200" b="1" dirty="0" smtClean="0">
              <a:latin typeface="Century Schoolbook" pitchFamily="18" charset="0"/>
              <a:ea typeface="Century Schoolbook" pitchFamily="18" charset="0"/>
              <a:cs typeface="Century Schoolbook" pitchFamily="18" charset="0"/>
            </a:endParaRPr>
          </a:p>
          <a:p>
            <a:pPr lvl="0" indent="241300" fontAlgn="base">
              <a:spcBef>
                <a:spcPct val="0"/>
              </a:spcBef>
              <a:spcAft>
                <a:spcPct val="0"/>
              </a:spcAft>
            </a:pPr>
            <a:r>
              <a:rPr lang="ru-RU" sz="1200" b="1" dirty="0" smtClean="0">
                <a:ea typeface="Century Schoolbook" pitchFamily="18" charset="0"/>
                <a:cs typeface="Century Schoolbook" pitchFamily="18" charset="0"/>
              </a:rPr>
              <a:t>Н.19</a:t>
            </a:r>
            <a:endParaRPr lang="ru-RU" sz="1200" b="1" dirty="0" smtClean="0"/>
          </a:p>
          <a:p>
            <a:pPr lvl="0" indent="241300" eaLnBrk="0" fontAlgn="base" hangingPunct="0">
              <a:spcBef>
                <a:spcPct val="0"/>
              </a:spcBef>
              <a:spcAft>
                <a:spcPct val="0"/>
              </a:spcAft>
            </a:pPr>
            <a:r>
              <a:rPr lang="ru-RU" sz="1200" b="1" dirty="0" smtClean="0">
                <a:ea typeface="Century Schoolbook" pitchFamily="18" charset="0"/>
                <a:cs typeface="Century Schoolbook" pitchFamily="18" charset="0"/>
              </a:rPr>
              <a:t>Н. А. Назарбаев Н19 Эпицентр мира. -     </a:t>
            </a:r>
          </a:p>
          <a:p>
            <a:pPr lvl="0" indent="241300" eaLnBrk="0" fontAlgn="base" hangingPunct="0">
              <a:spcBef>
                <a:spcPct val="0"/>
              </a:spcBef>
              <a:spcAft>
                <a:spcPct val="0"/>
              </a:spcAft>
            </a:pPr>
            <a:r>
              <a:rPr lang="ru-RU" sz="1200" b="1" dirty="0" smtClean="0">
                <a:ea typeface="Century Schoolbook" pitchFamily="18" charset="0"/>
                <a:cs typeface="Century Schoolbook" pitchFamily="18" charset="0"/>
              </a:rPr>
              <a:t>Астана: </a:t>
            </a:r>
            <a:r>
              <a:rPr lang="en-US" sz="1200" b="1" dirty="0" smtClean="0">
                <a:ea typeface="Century Schoolbook" pitchFamily="18" charset="0"/>
                <a:cs typeface="Century Schoolbook" pitchFamily="18" charset="0"/>
              </a:rPr>
              <a:t>  </a:t>
            </a:r>
            <a:r>
              <a:rPr lang="ru-RU" sz="1200" b="1" dirty="0" smtClean="0">
                <a:ea typeface="Century Schoolbook" pitchFamily="18" charset="0"/>
                <a:cs typeface="Century Schoolbook" pitchFamily="18" charset="0"/>
              </a:rPr>
              <a:t>«Елорда», 2001. - 294 е., илл.</a:t>
            </a:r>
          </a:p>
          <a:p>
            <a:pPr lvl="0" indent="241300" eaLnBrk="0" fontAlgn="base" hangingPunct="0">
              <a:spcBef>
                <a:spcPct val="0"/>
              </a:spcBef>
              <a:spcAft>
                <a:spcPct val="0"/>
              </a:spcAft>
            </a:pPr>
            <a:endParaRPr lang="ru-RU" sz="800" b="1" dirty="0" smtClean="0"/>
          </a:p>
          <a:p>
            <a:pPr lvl="0" indent="241300" algn="r" eaLnBrk="0" fontAlgn="base" hangingPunct="0">
              <a:spcBef>
                <a:spcPct val="0"/>
              </a:spcBef>
              <a:spcAft>
                <a:spcPct val="0"/>
              </a:spcAft>
            </a:pPr>
            <a:r>
              <a:rPr lang="en-US" sz="1200" b="1" dirty="0" smtClean="0"/>
              <a:t> </a:t>
            </a:r>
            <a:r>
              <a:rPr lang="kk-KZ" sz="1200" b="1" dirty="0" smtClean="0"/>
              <a:t>І</a:t>
            </a:r>
            <a:r>
              <a:rPr lang="en-US" sz="1200" b="1" dirty="0" smtClean="0"/>
              <a:t>S</a:t>
            </a:r>
            <a:r>
              <a:rPr lang="kk-KZ" sz="1200" b="1" dirty="0" smtClean="0"/>
              <a:t>В</a:t>
            </a:r>
            <a:r>
              <a:rPr lang="en-US" sz="1200" b="1" dirty="0" smtClean="0"/>
              <a:t>N</a:t>
            </a:r>
            <a:r>
              <a:rPr lang="kk-KZ" sz="1200" b="1" dirty="0" smtClean="0"/>
              <a:t> </a:t>
            </a:r>
            <a:r>
              <a:rPr lang="ru-RU" sz="1200" b="1" dirty="0" smtClean="0">
                <a:ea typeface="Century Schoolbook" pitchFamily="18" charset="0"/>
                <a:cs typeface="Century Schoolbook" pitchFamily="18" charset="0"/>
              </a:rPr>
              <a:t>9965-06-072-Х</a:t>
            </a:r>
            <a:endParaRPr lang="ru-RU" sz="1200" b="1" dirty="0" smtClean="0"/>
          </a:p>
        </p:txBody>
      </p:sp>
      <p:pic>
        <p:nvPicPr>
          <p:cNvPr id="2051" name="Picture 3"/>
          <p:cNvPicPr>
            <a:picLocks noChangeAspect="1" noChangeArrowheads="1"/>
          </p:cNvPicPr>
          <p:nvPr/>
        </p:nvPicPr>
        <p:blipFill>
          <a:blip r:embed="rId3"/>
          <a:srcRect/>
          <a:stretch>
            <a:fillRect/>
          </a:stretch>
        </p:blipFill>
        <p:spPr bwMode="auto">
          <a:xfrm>
            <a:off x="5286379" y="500042"/>
            <a:ext cx="2524143" cy="3786214"/>
          </a:xfrm>
          <a:prstGeom prst="rect">
            <a:avLst/>
          </a:prstGeom>
          <a:noFill/>
          <a:ln w="9525">
            <a:noFill/>
            <a:miter lim="800000"/>
            <a:headEnd/>
            <a:tailEnd/>
          </a:ln>
          <a:effectLst>
            <a:glow rad="228600">
              <a:schemeClr val="accent5">
                <a:satMod val="175000"/>
                <a:alpha val="40000"/>
              </a:schemeClr>
            </a:glow>
          </a:effectLst>
          <a:scene3d>
            <a:camera prst="perspectiveLeft"/>
            <a:lightRig rig="threePt" dir="t"/>
          </a:scene3d>
          <a:sp3d>
            <a:bevelT w="101600" prst="riblet"/>
          </a:sp3d>
        </p:spPr>
      </p:pic>
      <p:sp>
        <p:nvSpPr>
          <p:cNvPr id="10" name="Заголовок 9"/>
          <p:cNvSpPr>
            <a:spLocks noGrp="1"/>
          </p:cNvSpPr>
          <p:nvPr>
            <p:ph type="title"/>
          </p:nvPr>
        </p:nvSpPr>
        <p:spPr>
          <a:xfrm>
            <a:off x="4143372" y="4000504"/>
            <a:ext cx="4872014" cy="2643206"/>
          </a:xfrm>
          <a:scene3d>
            <a:camera prst="orthographicFront"/>
            <a:lightRig rig="soft" dir="t">
              <a:rot lat="0" lon="0" rev="16800000"/>
            </a:lightRig>
          </a:scene3d>
          <a:sp3d>
            <a:bevelT prst="convex"/>
          </a:sp3d>
        </p:spPr>
        <p:txBody>
          <a:bodyPr>
            <a:noAutofit/>
            <a:scene3d>
              <a:camera prst="orthographicFront"/>
              <a:lightRig rig="soft" dir="t">
                <a:rot lat="0" lon="0" rev="16800000"/>
              </a:lightRig>
            </a:scene3d>
            <a:sp3d prstMaterial="softEdge">
              <a:bevelT w="38100" h="38100"/>
            </a:sp3d>
          </a:bodyPr>
          <a:lstStyle/>
          <a:p>
            <a:r>
              <a:rPr lang="ru-RU" sz="1600" i="1" dirty="0" smtClean="0">
                <a:solidFill>
                  <a:srgbClr val="7030A0"/>
                </a:solidFill>
              </a:rPr>
              <a:t>Если ты дитя своей страны, если твое сердце живет ее радостями и печалями, если дорога тебе честь гражданина — трудись на страну в поте лица своего, чтоб она становилась сильней, благородней и краше. Не забывай, что только ты — хозяин и земли, и страны!</a:t>
            </a:r>
            <a:endParaRPr lang="ru-RU" sz="1600" i="1" dirty="0">
              <a:solidFill>
                <a:srgbClr val="7030A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1293</TotalTime>
  <Words>898</Words>
  <PresentationFormat>Экран (4:3)</PresentationFormat>
  <Paragraphs>196</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НАЗАРБАЕВ Н.Ә. ЕНБЕҚТЕРІ</vt:lpstr>
      <vt:lpstr>Слайд 2</vt:lpstr>
      <vt:lpstr>Слайд 3</vt:lpstr>
      <vt:lpstr>Слайд 4</vt:lpstr>
      <vt:lpstr>Қазақтың сана-сезімі өткендегі, қазіргі және болашақтағы — тарихтың толқынында өзінің үлттық «МЕН» дегізерлік қасиетін түсінуге түңғыш рет енді ғана мүмкіндік алып отыр... Бірақ бүл мүмкіндік қана; ол шындыққа, тек қазақтардың ғана емес, барлық қазақстандықтардың жаппай санасына орныққан фактіге айналуы қажет. Ал осы міндет біздің алдымызға тек қана, бір ғана үлы мүмкіндік түрінде емес, қатал қажеттілік түрінде де қойылып отыр. Оны шешсек, біз тарих- тың өзімізге шақталған мезгіліне сәйкес боламыз, тарихи болымсыздықтың бос қуысында босқа қар- манып жүрмейміз... </vt:lpstr>
      <vt:lpstr>       ЖАҢА ҒАСЫР ТАБАЛДЫРЫҚТАН АТТАЙАЫ,  БАСҚА ДӘУІР ТУЫП КЕЛЕДІ.                                Вергилий                                   </vt:lpstr>
      <vt:lpstr>Слайд 7</vt:lpstr>
      <vt:lpstr>Слайд 8</vt:lpstr>
      <vt:lpstr>Если ты дитя своей страны, если твое сердце живет ее радостями и печалями, если дорога тебе честь гражданина — трудись на страну в поте лица своего, чтоб она становилась сильней, благородней и краше. Не забывай, что только ты — хозяин и земли, и страны!</vt:lpstr>
      <vt:lpstr>  Есть такой афоризм:  «Каждое поколение заново переписывает  историю».  В нем большая доля истины, и все же не хотелось бы впадать в соблазн описать события нашей недавней истории с неких вневременных позиций. Сегодня чрезвычайно популярен  жанр политической мемуаристки. Это хорошо объяснимо: время стремительное, некоторые годы вобрали в себя десятилетия обычной истории. Но в этой мемуаристке зачастую присутствует желание переписать историю. И, как правило, переписать с единственной целью: посадить в центр политической картины самого автора с непорочной улыбкой и сияющим нимбом над головой. Оговорюсь сразу: жанр этой книги — не политические мемуары, хотя в ней присутствуют личные оценки, опыт встреч, краткие характеристики некоторых персоналий. Я бы определил жанр этой книги как «воспоминание о будущем», правда, имея в виду совсем другое содержание, нежели то, что обычно вкладывается в эту парадоксальную фразу. Для многих прошлое имеет смысл только через призму будущего.Читательскому  суду предлагается посмотретъ несколько иначе на порядок вещей — так, как они имели место в реальном времени, времени действующего политика. Это, на мой взгляд, более честная позиция, нежели стремление обелить себя постфактум. В отличие от многих «однодневных» политиков, с их удивительной  безапелляционностъю суждений, я нахожусъ в разных  кругах власти довольно длительное время и полагаю, что некоторая дипломатичностъ оценок будет вполне  понятной. Задача этой книги не в том, чтобы датъ красочный портрет своих политических партнеров, хотя  сами объекты весьма рельефны. Моя цель — ввести читателя в круг сложнейших проблем постсоветской реальности.                                                             Нурсултан НАЗАРБАЕВ,                                                                      Алматы, 15 января 1996 года                                                                                    </vt:lpstr>
      <vt:lpstr>В настоящей книге впервые на документальной основе всесторонне рассматривается реализация Евразийского проекта, предложенного Президентом Республики Казахстан Н.А.Назарбаевым в марте 1994 года в МГУ им.М.В.Ломоносова. Реальным воплощением в жизнь проекта Нурсултана Назарбаева являются Евразийское экономическое сообщество, Таможенный союз и формирующееся Единое экономическое пространство. Автор монографии известный казахстанский политик и дипломат, генеральный секретарь ЕврАзЭС, доктор политических наук Т.А.Мансуров последовательно раскрывает историческую роль Евразийского проекта Нурсултана Назарбаева как ключевого инструмента эффективного экономического и социального развития, открывающего перед постсоветскими странами новые возможности и перспективы.   Издание адресовано широкому кругу читателей, ученым, специалистам в области государственного управления и международных отноше­ний, всем, кто интересуется современной историей. </vt:lpstr>
      <vt:lpstr>               Благодаря политической воле Президента Казахстана Н. А. Назарбаева, глубоко понятой и поддержанной народом, Казахстан демонстрирует всему миру эффективную по­литику в сфере межэтнических отношений. За период развития суверенного Казахстана, ориенти­рованного на строительство демократического правового государства с рыночной экономикой, не было ни одного случая межэтнических конфликтов, кровавых столкновений и войн. Все этносы, проживающие в Казахстане на основе действующей Конституции, имеют равные права на равный доступ к сферам образования и труда, на возрождение и развитие родного языка, культуры, традиций, на приобретение жилья и защиту своей собственности. Эти фундаментальные положения по защите прав человека и граж­данина, записанные в Конституции Республики Казахстан, будут и дальше воплощаться в жизнь, реализуясь в реальных социальных показателях каждого казахстанского этноса и его конкретных представителей.                           Алматы, 14—15 ноября 2003 г. </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132</cp:revision>
  <dcterms:modified xsi:type="dcterms:W3CDTF">2019-02-12T09:54:27Z</dcterms:modified>
</cp:coreProperties>
</file>