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56" r:id="rId2"/>
    <p:sldId id="270" r:id="rId3"/>
    <p:sldId id="275" r:id="rId4"/>
    <p:sldId id="257" r:id="rId5"/>
    <p:sldId id="258" r:id="rId6"/>
    <p:sldId id="259" r:id="rId7"/>
    <p:sldId id="260" r:id="rId8"/>
    <p:sldId id="261" r:id="rId9"/>
    <p:sldId id="262" r:id="rId10"/>
    <p:sldId id="265" r:id="rId11"/>
    <p:sldId id="263" r:id="rId12"/>
    <p:sldId id="264" r:id="rId13"/>
    <p:sldId id="271" r:id="rId14"/>
    <p:sldId id="272" r:id="rId15"/>
    <p:sldId id="273" r:id="rId16"/>
    <p:sldId id="266" r:id="rId17"/>
    <p:sldId id="267" r:id="rId18"/>
    <p:sldId id="274"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422"/>
    <a:srgbClr val="0000FF"/>
    <a:srgbClr val="663300"/>
    <a:srgbClr val="CCCC00"/>
    <a:srgbClr val="00CC99"/>
    <a:srgbClr val="800000"/>
    <a:srgbClr val="4D4D4D"/>
    <a:srgbClr val="FF9966"/>
    <a:srgbClr val="FFCC99"/>
    <a:srgbClr val="3224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186" autoAdjust="0"/>
  </p:normalViewPr>
  <p:slideViewPr>
    <p:cSldViewPr>
      <p:cViewPr varScale="1">
        <p:scale>
          <a:sx n="86" d="100"/>
          <a:sy n="86" d="100"/>
        </p:scale>
        <p:origin x="-67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A3347-4E64-4B40-A6D0-5ADB30414E7A}" type="datetimeFigureOut">
              <a:rPr lang="ru-RU" smtClean="0"/>
              <a:pPr/>
              <a:t>18.10.2018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61D0BD-C456-4F78-9B32-B6AB290B89B5}"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361D0BD-C456-4F78-9B32-B6AB290B89B5}" type="slidenum">
              <a:rPr lang="ru-RU" smtClean="0"/>
              <a:pPr/>
              <a:t>3</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361D0BD-C456-4F78-9B32-B6AB290B89B5}" type="slidenum">
              <a:rPr lang="ru-RU" smtClean="0"/>
              <a:pPr/>
              <a:t>6</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361D0BD-C456-4F78-9B32-B6AB290B89B5}" type="slidenum">
              <a:rPr lang="ru-RU" smtClean="0"/>
              <a:pPr/>
              <a:t>13</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18.10.2018</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0559252">
            <a:off x="-261466" y="-629280"/>
            <a:ext cx="9440275" cy="4822736"/>
          </a:xfrm>
          <a:ln w="38100"/>
        </p:spPr>
        <p:txBody>
          <a:bodyPr>
            <a:noAutofit/>
          </a:bodyPr>
          <a:lstStyle/>
          <a:p>
            <a:pPr algn="ctr"/>
            <a:r>
              <a:rPr lang="kk-KZ" sz="6000" i="1" spc="300" dirty="0" smtClean="0">
                <a:solidFill>
                  <a:srgbClr val="FFCC99"/>
                </a:solidFill>
                <a:effectLst>
                  <a:outerShdw blurRad="38100" dist="38100" dir="2700000" algn="tl">
                    <a:srgbClr val="000000">
                      <a:alpha val="43137"/>
                    </a:srgbClr>
                  </a:outerShdw>
                </a:effectLst>
                <a:latin typeface="KZ Poster" pitchFamily="2" charset="0"/>
                <a:cs typeface="Arial" pitchFamily="34" charset="0"/>
              </a:rPr>
              <a:t>Кітапхана ұсынады: анықтамалық </a:t>
            </a:r>
            <a:br>
              <a:rPr lang="kk-KZ" sz="6000" i="1" spc="300" dirty="0" smtClean="0">
                <a:solidFill>
                  <a:srgbClr val="FFCC99"/>
                </a:solidFill>
                <a:effectLst>
                  <a:outerShdw blurRad="38100" dist="38100" dir="2700000" algn="tl">
                    <a:srgbClr val="000000">
                      <a:alpha val="43137"/>
                    </a:srgbClr>
                  </a:outerShdw>
                </a:effectLst>
                <a:latin typeface="KZ Poster" pitchFamily="2" charset="0"/>
                <a:cs typeface="Arial" pitchFamily="34" charset="0"/>
              </a:rPr>
            </a:br>
            <a:r>
              <a:rPr lang="kk-KZ" sz="6000" i="1" spc="300" dirty="0" smtClean="0">
                <a:solidFill>
                  <a:srgbClr val="FFCC99"/>
                </a:solidFill>
                <a:effectLst>
                  <a:outerShdw blurRad="38100" dist="38100" dir="2700000" algn="tl">
                    <a:srgbClr val="000000">
                      <a:alpha val="43137"/>
                    </a:srgbClr>
                  </a:outerShdw>
                </a:effectLst>
                <a:latin typeface="KZ Poster" pitchFamily="2" charset="0"/>
                <a:cs typeface="Arial" pitchFamily="34" charset="0"/>
              </a:rPr>
              <a:t>басылымдар</a:t>
            </a:r>
            <a:endParaRPr lang="ru-RU" sz="6000" i="1" spc="300" dirty="0">
              <a:solidFill>
                <a:srgbClr val="FFCC99"/>
              </a:solidFill>
              <a:effectLst>
                <a:outerShdw blurRad="38100" dist="38100" dir="2700000" algn="tl">
                  <a:srgbClr val="000000">
                    <a:alpha val="43137"/>
                  </a:srgbClr>
                </a:outerShdw>
              </a:effectLst>
              <a:latin typeface="KZ Poster" pitchFamily="2" charset="0"/>
              <a:cs typeface="Arial" pitchFamily="34" charset="0"/>
            </a:endParaRPr>
          </a:p>
        </p:txBody>
      </p:sp>
      <p:pic>
        <p:nvPicPr>
          <p:cNvPr id="1026" name="Picture 2" descr="C:\Documents and Settings\74\Рабочий стол\Работа-2017-2018\МАССОВАЯ РАБОТА\картинки\livros.gif"/>
          <p:cNvPicPr>
            <a:picLocks noChangeAspect="1" noChangeArrowheads="1" noCrop="1"/>
          </p:cNvPicPr>
          <p:nvPr/>
        </p:nvPicPr>
        <p:blipFill>
          <a:blip r:embed="rId2"/>
          <a:srcRect/>
          <a:stretch>
            <a:fillRect/>
          </a:stretch>
        </p:blipFill>
        <p:spPr bwMode="auto">
          <a:xfrm rot="20448294">
            <a:off x="3882011" y="4063465"/>
            <a:ext cx="4748793" cy="268958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1"/>
          <p:cNvPicPr>
            <a:picLocks noChangeAspect="1" noChangeArrowheads="1"/>
          </p:cNvPicPr>
          <p:nvPr/>
        </p:nvPicPr>
        <p:blipFill>
          <a:blip r:embed="rId2" cstate="print"/>
          <a:srcRect/>
          <a:stretch>
            <a:fillRect/>
          </a:stretch>
        </p:blipFill>
        <p:spPr bwMode="auto">
          <a:xfrm rot="754271">
            <a:off x="7232571" y="1295498"/>
            <a:ext cx="1668037" cy="2420246"/>
          </a:xfrm>
          <a:prstGeom prst="rect">
            <a:avLst/>
          </a:prstGeom>
          <a:noFill/>
          <a:ln w="12700">
            <a:solidFill>
              <a:schemeClr val="tx1"/>
            </a:solidFill>
            <a:miter lim="800000"/>
            <a:headEnd/>
            <a:tailEnd/>
          </a:ln>
          <a:effectLst>
            <a:glow rad="139700">
              <a:schemeClr val="accent2">
                <a:satMod val="175000"/>
                <a:alpha val="40000"/>
              </a:schemeClr>
            </a:glow>
          </a:effectLst>
        </p:spPr>
      </p:pic>
      <p:pic>
        <p:nvPicPr>
          <p:cNvPr id="1028" name="Picture 4" descr="image3"/>
          <p:cNvPicPr>
            <a:picLocks noChangeAspect="1" noChangeArrowheads="1"/>
          </p:cNvPicPr>
          <p:nvPr/>
        </p:nvPicPr>
        <p:blipFill>
          <a:blip r:embed="rId3" cstate="print"/>
          <a:srcRect/>
          <a:stretch>
            <a:fillRect/>
          </a:stretch>
        </p:blipFill>
        <p:spPr bwMode="auto">
          <a:xfrm rot="1045402">
            <a:off x="7301227" y="4228329"/>
            <a:ext cx="1534435" cy="2294620"/>
          </a:xfrm>
          <a:prstGeom prst="rect">
            <a:avLst/>
          </a:prstGeom>
          <a:noFill/>
          <a:ln w="19050">
            <a:solidFill>
              <a:schemeClr val="tx1"/>
            </a:solidFill>
            <a:miter lim="800000"/>
            <a:headEnd/>
            <a:tailEnd/>
          </a:ln>
          <a:effectLst>
            <a:glow rad="101600">
              <a:schemeClr val="accent2">
                <a:satMod val="175000"/>
                <a:alpha val="40000"/>
              </a:schemeClr>
            </a:glow>
          </a:effectLst>
        </p:spPr>
      </p:pic>
      <p:pic>
        <p:nvPicPr>
          <p:cNvPr id="1030" name="Picture 6" descr="image5"/>
          <p:cNvPicPr>
            <a:picLocks noChangeAspect="1" noChangeArrowheads="1"/>
          </p:cNvPicPr>
          <p:nvPr/>
        </p:nvPicPr>
        <p:blipFill>
          <a:blip r:embed="rId4" cstate="print"/>
          <a:srcRect/>
          <a:stretch>
            <a:fillRect/>
          </a:stretch>
        </p:blipFill>
        <p:spPr bwMode="auto">
          <a:xfrm rot="741804">
            <a:off x="5885270" y="1568136"/>
            <a:ext cx="1565018" cy="2427215"/>
          </a:xfrm>
          <a:prstGeom prst="rect">
            <a:avLst/>
          </a:prstGeom>
          <a:noFill/>
          <a:ln w="12700">
            <a:solidFill>
              <a:schemeClr val="tx1"/>
            </a:solidFill>
            <a:miter lim="800000"/>
            <a:headEnd/>
            <a:tailEnd/>
          </a:ln>
          <a:effectLst>
            <a:glow rad="139700">
              <a:schemeClr val="accent2">
                <a:satMod val="175000"/>
                <a:alpha val="40000"/>
              </a:schemeClr>
            </a:glow>
          </a:effectLst>
        </p:spPr>
      </p:pic>
      <p:pic>
        <p:nvPicPr>
          <p:cNvPr id="1031" name="Picture 7" descr="image6"/>
          <p:cNvPicPr>
            <a:picLocks noChangeAspect="1" noChangeArrowheads="1"/>
          </p:cNvPicPr>
          <p:nvPr/>
        </p:nvPicPr>
        <p:blipFill>
          <a:blip r:embed="rId5" cstate="print"/>
          <a:srcRect/>
          <a:stretch>
            <a:fillRect/>
          </a:stretch>
        </p:blipFill>
        <p:spPr bwMode="auto">
          <a:xfrm rot="1092819">
            <a:off x="6053867" y="4043444"/>
            <a:ext cx="1577080" cy="2421074"/>
          </a:xfrm>
          <a:prstGeom prst="rect">
            <a:avLst/>
          </a:prstGeom>
          <a:noFill/>
          <a:ln w="19050">
            <a:solidFill>
              <a:schemeClr val="tx1"/>
            </a:solidFill>
            <a:miter lim="800000"/>
            <a:headEnd/>
            <a:tailEnd/>
          </a:ln>
          <a:effectLst>
            <a:glow rad="101600">
              <a:schemeClr val="accent2">
                <a:satMod val="175000"/>
                <a:alpha val="40000"/>
              </a:schemeClr>
            </a:glow>
          </a:effectLst>
        </p:spPr>
      </p:pic>
      <p:pic>
        <p:nvPicPr>
          <p:cNvPr id="1032" name="Picture 8" descr="image7"/>
          <p:cNvPicPr>
            <a:picLocks noChangeAspect="1" noChangeArrowheads="1"/>
          </p:cNvPicPr>
          <p:nvPr/>
        </p:nvPicPr>
        <p:blipFill>
          <a:blip r:embed="rId6" cstate="print"/>
          <a:srcRect/>
          <a:stretch>
            <a:fillRect/>
          </a:stretch>
        </p:blipFill>
        <p:spPr bwMode="auto">
          <a:xfrm rot="20579788">
            <a:off x="337604" y="1327115"/>
            <a:ext cx="1757848" cy="2571712"/>
          </a:xfrm>
          <a:prstGeom prst="rect">
            <a:avLst/>
          </a:prstGeom>
          <a:noFill/>
          <a:ln w="12700">
            <a:solidFill>
              <a:schemeClr val="tx1"/>
            </a:solidFill>
            <a:miter lim="800000"/>
            <a:headEnd/>
            <a:tailEnd/>
          </a:ln>
          <a:effectLst>
            <a:glow rad="139700">
              <a:schemeClr val="accent2">
                <a:satMod val="175000"/>
                <a:alpha val="40000"/>
              </a:schemeClr>
            </a:glow>
          </a:effectLst>
        </p:spPr>
      </p:pic>
      <p:sp>
        <p:nvSpPr>
          <p:cNvPr id="11" name="Содержимое 2"/>
          <p:cNvSpPr>
            <a:spLocks noGrp="1"/>
          </p:cNvSpPr>
          <p:nvPr>
            <p:ph idx="1"/>
          </p:nvPr>
        </p:nvSpPr>
        <p:spPr>
          <a:xfrm>
            <a:off x="0" y="0"/>
            <a:ext cx="9144000" cy="1279182"/>
          </a:xfrm>
          <a:ln>
            <a:noFill/>
          </a:ln>
          <a:effectLst>
            <a:glow rad="2286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a:normAutofit/>
          </a:bodyPr>
          <a:lstStyle/>
          <a:p>
            <a:pPr algn="ctr">
              <a:buNone/>
            </a:pPr>
            <a:r>
              <a:rPr lang="ru-RU" sz="2000" dirty="0" smtClean="0">
                <a:solidFill>
                  <a:srgbClr val="0000FF"/>
                </a:solidFill>
              </a:rPr>
              <a:t>Фонд библиотеки ЮКМА располагает разнообразным </a:t>
            </a:r>
          </a:p>
          <a:p>
            <a:pPr algn="ctr">
              <a:buNone/>
            </a:pPr>
            <a:r>
              <a:rPr lang="ru-RU" sz="2000" dirty="0" smtClean="0">
                <a:solidFill>
                  <a:srgbClr val="0000FF"/>
                </a:solidFill>
              </a:rPr>
              <a:t>выбором  словарей по языкознанию </a:t>
            </a:r>
          </a:p>
          <a:p>
            <a:pPr algn="ctr">
              <a:buNone/>
            </a:pPr>
            <a:r>
              <a:rPr lang="ru-RU" sz="2000" dirty="0" smtClean="0">
                <a:solidFill>
                  <a:srgbClr val="0000FF"/>
                </a:solidFill>
              </a:rPr>
              <a:t>и другим отраслям знаний</a:t>
            </a:r>
            <a:endParaRPr lang="ru-RU" sz="2000" dirty="0">
              <a:solidFill>
                <a:srgbClr val="0000FF"/>
              </a:solidFill>
            </a:endParaRPr>
          </a:p>
        </p:txBody>
      </p:sp>
      <p:pic>
        <p:nvPicPr>
          <p:cNvPr id="12" name="Picture 5" descr="image4"/>
          <p:cNvPicPr>
            <a:picLocks noChangeAspect="1" noChangeArrowheads="1"/>
          </p:cNvPicPr>
          <p:nvPr/>
        </p:nvPicPr>
        <p:blipFill>
          <a:blip r:embed="rId7" cstate="print"/>
          <a:srcRect/>
          <a:stretch>
            <a:fillRect/>
          </a:stretch>
        </p:blipFill>
        <p:spPr bwMode="auto">
          <a:xfrm rot="20747427">
            <a:off x="2132930" y="1429195"/>
            <a:ext cx="1673782" cy="2625200"/>
          </a:xfrm>
          <a:prstGeom prst="rect">
            <a:avLst/>
          </a:prstGeom>
          <a:noFill/>
          <a:ln w="12700">
            <a:solidFill>
              <a:schemeClr val="tx1"/>
            </a:solidFill>
            <a:miter lim="800000"/>
            <a:headEnd/>
            <a:tailEnd/>
          </a:ln>
          <a:effectLst>
            <a:glow rad="139700">
              <a:schemeClr val="accent2">
                <a:satMod val="175000"/>
                <a:alpha val="40000"/>
              </a:schemeClr>
            </a:glow>
          </a:effectLst>
        </p:spPr>
      </p:pic>
      <p:pic>
        <p:nvPicPr>
          <p:cNvPr id="13" name="Picture 3" descr="image2"/>
          <p:cNvPicPr>
            <a:picLocks noChangeAspect="1" noChangeArrowheads="1"/>
          </p:cNvPicPr>
          <p:nvPr/>
        </p:nvPicPr>
        <p:blipFill>
          <a:blip r:embed="rId8" cstate="print"/>
          <a:srcRect/>
          <a:stretch>
            <a:fillRect/>
          </a:stretch>
        </p:blipFill>
        <p:spPr bwMode="auto">
          <a:xfrm>
            <a:off x="4000496" y="1357298"/>
            <a:ext cx="1759696" cy="2714644"/>
          </a:xfrm>
          <a:prstGeom prst="rect">
            <a:avLst/>
          </a:prstGeom>
          <a:noFill/>
          <a:ln w="12700">
            <a:solidFill>
              <a:schemeClr val="tx1"/>
            </a:solidFill>
            <a:miter lim="800000"/>
            <a:headEnd/>
            <a:tailEnd/>
          </a:ln>
          <a:effectLst>
            <a:glow rad="101600">
              <a:schemeClr val="accent2">
                <a:satMod val="175000"/>
                <a:alpha val="40000"/>
              </a:schemeClr>
            </a:glow>
          </a:effectLst>
        </p:spPr>
      </p:pic>
      <p:pic>
        <p:nvPicPr>
          <p:cNvPr id="1033" name="Picture 9" descr="image4"/>
          <p:cNvPicPr>
            <a:picLocks noChangeAspect="1" noChangeArrowheads="1"/>
          </p:cNvPicPr>
          <p:nvPr/>
        </p:nvPicPr>
        <p:blipFill>
          <a:blip r:embed="rId9" cstate="print"/>
          <a:srcRect/>
          <a:stretch>
            <a:fillRect/>
          </a:stretch>
        </p:blipFill>
        <p:spPr bwMode="auto">
          <a:xfrm rot="20650454">
            <a:off x="316868" y="4148296"/>
            <a:ext cx="1576472" cy="2542937"/>
          </a:xfrm>
          <a:prstGeom prst="rect">
            <a:avLst/>
          </a:prstGeom>
          <a:noFill/>
          <a:ln w="12700">
            <a:solidFill>
              <a:schemeClr val="tx1"/>
            </a:solidFill>
            <a:miter lim="800000"/>
            <a:headEnd/>
            <a:tailEnd/>
          </a:ln>
          <a:effectLst>
            <a:glow rad="101600">
              <a:schemeClr val="accent2">
                <a:satMod val="175000"/>
                <a:alpha val="40000"/>
              </a:schemeClr>
            </a:glow>
          </a:effectLst>
        </p:spPr>
      </p:pic>
      <p:pic>
        <p:nvPicPr>
          <p:cNvPr id="1034" name="Picture 10" descr="image3"/>
          <p:cNvPicPr>
            <a:picLocks noChangeAspect="1" noChangeArrowheads="1"/>
          </p:cNvPicPr>
          <p:nvPr/>
        </p:nvPicPr>
        <p:blipFill>
          <a:blip r:embed="rId10" cstate="print"/>
          <a:srcRect/>
          <a:stretch>
            <a:fillRect/>
          </a:stretch>
        </p:blipFill>
        <p:spPr bwMode="auto">
          <a:xfrm rot="20792249">
            <a:off x="1618826" y="4080245"/>
            <a:ext cx="1586017" cy="2433987"/>
          </a:xfrm>
          <a:prstGeom prst="rect">
            <a:avLst/>
          </a:prstGeom>
          <a:noFill/>
          <a:ln w="12700">
            <a:solidFill>
              <a:schemeClr val="tx1"/>
            </a:solidFill>
            <a:miter lim="800000"/>
            <a:headEnd/>
            <a:tailEnd/>
          </a:ln>
          <a:effectLst>
            <a:glow rad="101600">
              <a:schemeClr val="accent2">
                <a:satMod val="175000"/>
                <a:alpha val="40000"/>
              </a:schemeClr>
            </a:glow>
          </a:effectLst>
        </p:spPr>
      </p:pic>
      <p:pic>
        <p:nvPicPr>
          <p:cNvPr id="1035" name="Picture 11" descr="image2"/>
          <p:cNvPicPr>
            <a:picLocks noChangeAspect="1" noChangeArrowheads="1"/>
          </p:cNvPicPr>
          <p:nvPr/>
        </p:nvPicPr>
        <p:blipFill>
          <a:blip r:embed="rId11" cstate="print"/>
          <a:srcRect/>
          <a:stretch>
            <a:fillRect/>
          </a:stretch>
        </p:blipFill>
        <p:spPr bwMode="auto">
          <a:xfrm rot="20841172">
            <a:off x="3039279" y="4004522"/>
            <a:ext cx="1618032" cy="2492465"/>
          </a:xfrm>
          <a:prstGeom prst="rect">
            <a:avLst/>
          </a:prstGeom>
          <a:noFill/>
          <a:ln w="19050">
            <a:solidFill>
              <a:schemeClr val="tx1"/>
            </a:solidFill>
            <a:miter lim="800000"/>
            <a:headEnd/>
            <a:tailEnd/>
          </a:ln>
          <a:effectLst>
            <a:glow rad="101600">
              <a:schemeClr val="accent2">
                <a:satMod val="175000"/>
                <a:alpha val="40000"/>
              </a:schemeClr>
            </a:glow>
          </a:effectLst>
        </p:spPr>
      </p:pic>
      <p:pic>
        <p:nvPicPr>
          <p:cNvPr id="1036" name="Picture 12" descr="image1"/>
          <p:cNvPicPr>
            <a:picLocks noChangeAspect="1" noChangeArrowheads="1"/>
          </p:cNvPicPr>
          <p:nvPr/>
        </p:nvPicPr>
        <p:blipFill>
          <a:blip r:embed="rId12" cstate="print"/>
          <a:srcRect/>
          <a:stretch>
            <a:fillRect/>
          </a:stretch>
        </p:blipFill>
        <p:spPr bwMode="auto">
          <a:xfrm rot="841260">
            <a:off x="4636625" y="4018387"/>
            <a:ext cx="1634944" cy="2503695"/>
          </a:xfrm>
          <a:prstGeom prst="rect">
            <a:avLst/>
          </a:prstGeom>
          <a:noFill/>
          <a:ln w="19050">
            <a:solidFill>
              <a:schemeClr val="tx1"/>
            </a:solidFill>
            <a:miter lim="800000"/>
            <a:headEnd/>
            <a:tailEnd/>
          </a:ln>
          <a:effectLst>
            <a:glow rad="101600">
              <a:schemeClr val="accent2">
                <a:satMod val="175000"/>
                <a:alpha val="40000"/>
              </a:schemeClr>
            </a:glo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43504" y="5715016"/>
            <a:ext cx="3357586" cy="1000132"/>
          </a:xfrm>
        </p:spPr>
        <p:txBody>
          <a:bodyPr>
            <a:noAutofit/>
          </a:bodyPr>
          <a:lstStyle/>
          <a:p>
            <a:pPr>
              <a:buNone/>
            </a:pPr>
            <a:r>
              <a:rPr lang="ru-RU" sz="1100" b="1" dirty="0" smtClean="0"/>
              <a:t>       </a:t>
            </a:r>
            <a:r>
              <a:rPr lang="ru-RU" sz="1100" b="1" dirty="0" smtClean="0">
                <a:latin typeface="Times New Roman" pitchFamily="18" charset="0"/>
                <a:cs typeface="Times New Roman" pitchFamily="18" charset="0"/>
              </a:rPr>
              <a:t>92(5Каз)я2</a:t>
            </a:r>
            <a:br>
              <a:rPr lang="ru-RU" sz="1100" b="1"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Қ18</a:t>
            </a:r>
            <a:br>
              <a:rPr lang="ru-RU" sz="1100" b="1"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Қазақстан </a:t>
            </a:r>
            <a:r>
              <a:rPr lang="ru-RU" sz="1100" dirty="0" smtClean="0">
                <a:latin typeface="Times New Roman" pitchFamily="18" charset="0"/>
                <a:cs typeface="Times New Roman" pitchFamily="18" charset="0"/>
              </a:rPr>
              <a:t> : ұлттық энциклопедиясы 10 томды</a:t>
            </a:r>
            <a:r>
              <a:rPr lang="kk-KZ" sz="1100" dirty="0" smtClean="0">
                <a:latin typeface="Times New Roman" pitchFamily="18" charset="0"/>
                <a:cs typeface="Times New Roman" pitchFamily="18" charset="0"/>
              </a:rPr>
              <a:t>қ</a:t>
            </a:r>
            <a:r>
              <a:rPr lang="ru-RU" sz="1100" dirty="0" smtClean="0">
                <a:latin typeface="Times New Roman" pitchFamily="18" charset="0"/>
                <a:cs typeface="Times New Roman" pitchFamily="18" charset="0"/>
              </a:rPr>
              <a:t>/  бас ред. Ә. Нысанбаев. - Алматы : Қазақ энциклопедиясы, 1998</a:t>
            </a:r>
            <a:endParaRPr lang="ru-RU" sz="1100" dirty="0">
              <a:latin typeface="Times New Roman" pitchFamily="18" charset="0"/>
              <a:cs typeface="Times New Roman" pitchFamily="18" charset="0"/>
            </a:endParaRPr>
          </a:p>
        </p:txBody>
      </p:sp>
      <p:pic>
        <p:nvPicPr>
          <p:cNvPr id="22530" name="Picture 2" descr="image1"/>
          <p:cNvPicPr>
            <a:picLocks noChangeAspect="1" noChangeArrowheads="1"/>
          </p:cNvPicPr>
          <p:nvPr/>
        </p:nvPicPr>
        <p:blipFill>
          <a:blip r:embed="rId2" cstate="print"/>
          <a:srcRect/>
          <a:stretch>
            <a:fillRect/>
          </a:stretch>
        </p:blipFill>
        <p:spPr bwMode="auto">
          <a:xfrm>
            <a:off x="4857752" y="500042"/>
            <a:ext cx="3501989" cy="5143536"/>
          </a:xfrm>
          <a:prstGeom prst="rect">
            <a:avLst/>
          </a:prstGeom>
          <a:noFill/>
          <a:ln w="9525">
            <a:noFill/>
            <a:miter lim="800000"/>
            <a:headEnd/>
            <a:tailEnd/>
          </a:ln>
          <a:effectLst>
            <a:glow rad="63500">
              <a:schemeClr val="accent2">
                <a:satMod val="175000"/>
                <a:alpha val="40000"/>
              </a:schemeClr>
            </a:glow>
          </a:effectLst>
          <a:scene3d>
            <a:camera prst="orthographicFront"/>
            <a:lightRig rig="threePt" dir="t"/>
          </a:scene3d>
          <a:sp3d>
            <a:bevelT prst="convex"/>
          </a:sp3d>
        </p:spPr>
      </p:pic>
      <p:sp>
        <p:nvSpPr>
          <p:cNvPr id="5" name="Содержимое 2"/>
          <p:cNvSpPr txBox="1">
            <a:spLocks/>
          </p:cNvSpPr>
          <p:nvPr/>
        </p:nvSpPr>
        <p:spPr>
          <a:xfrm>
            <a:off x="857224" y="785794"/>
            <a:ext cx="3857652" cy="550072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Прямоугольник 5"/>
          <p:cNvSpPr/>
          <p:nvPr/>
        </p:nvSpPr>
        <p:spPr>
          <a:xfrm>
            <a:off x="571472" y="428604"/>
            <a:ext cx="3714776" cy="6247864"/>
          </a:xfrm>
          <a:prstGeom prst="rect">
            <a:avLst/>
          </a:prstGeom>
        </p:spPr>
        <p:txBody>
          <a:bodyPr wrap="square">
            <a:spAutoFit/>
          </a:bodyPr>
          <a:lstStyle/>
          <a:p>
            <a:pPr algn="ctr"/>
            <a:r>
              <a:rPr lang="kk-KZ" sz="2000" b="1" i="1" dirty="0" smtClean="0">
                <a:solidFill>
                  <a:srgbClr val="663300"/>
                </a:solidFill>
                <a:latin typeface="Times New Roman" pitchFamily="18" charset="0"/>
                <a:cs typeface="Times New Roman" pitchFamily="18" charset="0"/>
              </a:rPr>
              <a:t>Мемлекеттің ұлттық энциклопедиясы — сол ел хал- кының дәстүрлі дүниетанымы мен ғылыми  ұғымдарын жүйелеп, төл болмыс-бітімін танытатын; отандық тарихын</a:t>
            </a:r>
          </a:p>
          <a:p>
            <a:pPr algn="ctr"/>
            <a:r>
              <a:rPr lang="kk-KZ" sz="2000" b="1" i="1" dirty="0" smtClean="0">
                <a:solidFill>
                  <a:srgbClr val="663300"/>
                </a:solidFill>
                <a:latin typeface="Times New Roman" pitchFamily="18" charset="0"/>
                <a:cs typeface="Times New Roman" pitchFamily="18" charset="0"/>
              </a:rPr>
              <a:t>таразылап, мәдениетінің даму арналары мен жеткен биігін айғақтайтын; жер-суының ежелгі және кейінгі атауларын шежірелеп, табиғи байлықтарын түгендейтін;  адамзат баласының басынан өткен қадау- қадау оқиғалар мен казіргі заманғы әлемдік қүрылымға өзіндік көзқарасын аңғартатын бірегей рухани қазына</a:t>
            </a:r>
            <a:endParaRPr lang="ru-RU" sz="2000" b="1" i="1" dirty="0">
              <a:solidFill>
                <a:srgbClr val="6633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6" y="571480"/>
            <a:ext cx="4071966" cy="5857916"/>
          </a:xfrm>
        </p:spPr>
        <p:txBody>
          <a:bodyPr>
            <a:normAutofit fontScale="85000" lnSpcReduction="20000"/>
          </a:bodyPr>
          <a:lstStyle/>
          <a:p>
            <a:pPr>
              <a:buNone/>
            </a:pPr>
            <a:r>
              <a:rPr lang="kk-KZ" dirty="0" smtClean="0"/>
              <a:t>     </a:t>
            </a:r>
          </a:p>
          <a:p>
            <a:pPr algn="ctr">
              <a:buNone/>
            </a:pPr>
            <a:r>
              <a:rPr lang="kk-KZ" dirty="0" smtClean="0">
                <a:solidFill>
                  <a:srgbClr val="800000"/>
                </a:solidFill>
              </a:rPr>
              <a:t>          </a:t>
            </a:r>
            <a:r>
              <a:rPr lang="kk-KZ" i="1" dirty="0" smtClean="0">
                <a:solidFill>
                  <a:srgbClr val="800000"/>
                </a:solidFill>
              </a:rPr>
              <a:t>Любая книга имеет свое начало. Для энциклопедии "Казахстан" на русском языке точкой отсчета стала Государственная программа "Культурное наследие". Достойно отразить богатство научных знаний, накоп-</a:t>
            </a:r>
            <a:br>
              <a:rPr lang="kk-KZ" i="1" dirty="0" smtClean="0">
                <a:solidFill>
                  <a:srgbClr val="800000"/>
                </a:solidFill>
              </a:rPr>
            </a:br>
            <a:r>
              <a:rPr lang="kk-KZ" i="1" dirty="0" smtClean="0">
                <a:solidFill>
                  <a:srgbClr val="800000"/>
                </a:solidFill>
              </a:rPr>
              <a:t>ленных человечеством, сконцентрировать в</a:t>
            </a:r>
            <a:br>
              <a:rPr lang="kk-KZ" i="1" dirty="0" smtClean="0">
                <a:solidFill>
                  <a:srgbClr val="800000"/>
                </a:solidFill>
              </a:rPr>
            </a:br>
            <a:r>
              <a:rPr lang="kk-KZ" i="1" dirty="0" smtClean="0">
                <a:solidFill>
                  <a:srgbClr val="800000"/>
                </a:solidFill>
              </a:rPr>
              <a:t>одном труде огромное количество справочных</a:t>
            </a:r>
            <a:br>
              <a:rPr lang="kk-KZ" i="1" dirty="0" smtClean="0">
                <a:solidFill>
                  <a:srgbClr val="800000"/>
                </a:solidFill>
              </a:rPr>
            </a:br>
            <a:r>
              <a:rPr lang="kk-KZ" i="1" dirty="0" smtClean="0">
                <a:solidFill>
                  <a:srgbClr val="800000"/>
                </a:solidFill>
              </a:rPr>
              <a:t>данных — такова ответственная задача, которую поставил перед энциклопедистами Прези-</a:t>
            </a:r>
            <a:br>
              <a:rPr lang="kk-KZ" i="1" dirty="0" smtClean="0">
                <a:solidFill>
                  <a:srgbClr val="800000"/>
                </a:solidFill>
              </a:rPr>
            </a:br>
            <a:r>
              <a:rPr lang="kk-KZ" i="1" dirty="0" smtClean="0">
                <a:solidFill>
                  <a:srgbClr val="800000"/>
                </a:solidFill>
              </a:rPr>
              <a:t>дент Республики Казахстан Н.А. Назарбаев.</a:t>
            </a:r>
            <a:endParaRPr lang="ru-RU" i="1" dirty="0" smtClean="0">
              <a:solidFill>
                <a:srgbClr val="800000"/>
              </a:solidFill>
            </a:endParaRPr>
          </a:p>
          <a:p>
            <a:pPr>
              <a:buNone/>
            </a:pPr>
            <a:endParaRPr lang="ru-RU" dirty="0" smtClean="0"/>
          </a:p>
          <a:p>
            <a:endParaRPr lang="ru-RU" dirty="0"/>
          </a:p>
        </p:txBody>
      </p:sp>
      <p:pic>
        <p:nvPicPr>
          <p:cNvPr id="23554" name="Picture 2" descr="image2"/>
          <p:cNvPicPr>
            <a:picLocks noChangeAspect="1" noChangeArrowheads="1"/>
          </p:cNvPicPr>
          <p:nvPr/>
        </p:nvPicPr>
        <p:blipFill>
          <a:blip r:embed="rId2"/>
          <a:srcRect/>
          <a:stretch>
            <a:fillRect/>
          </a:stretch>
        </p:blipFill>
        <p:spPr bwMode="auto">
          <a:xfrm>
            <a:off x="857224" y="428604"/>
            <a:ext cx="3501678" cy="5429288"/>
          </a:xfrm>
          <a:prstGeom prst="rect">
            <a:avLst/>
          </a:prstGeom>
          <a:noFill/>
          <a:ln w="9525">
            <a:noFill/>
            <a:miter lim="800000"/>
            <a:headEnd/>
            <a:tailEnd/>
          </a:ln>
          <a:effectLst>
            <a:glow rad="101600">
              <a:schemeClr val="accent6">
                <a:lumMod val="75000"/>
                <a:alpha val="60000"/>
              </a:schemeClr>
            </a:glow>
          </a:effectLst>
          <a:scene3d>
            <a:camera prst="orthographicFront"/>
            <a:lightRig rig="threePt" dir="t"/>
          </a:scene3d>
          <a:sp3d>
            <a:bevelT prst="convex"/>
          </a:sp3d>
        </p:spPr>
      </p:pic>
      <p:sp>
        <p:nvSpPr>
          <p:cNvPr id="6" name="Содержимое 2"/>
          <p:cNvSpPr txBox="1">
            <a:spLocks/>
          </p:cNvSpPr>
          <p:nvPr/>
        </p:nvSpPr>
        <p:spPr>
          <a:xfrm>
            <a:off x="1071538" y="785794"/>
            <a:ext cx="3857652" cy="585791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kk-KZ"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3556" name="Rectangle 4"/>
          <p:cNvSpPr>
            <a:spLocks noChangeArrowheads="1"/>
          </p:cNvSpPr>
          <p:nvPr/>
        </p:nvSpPr>
        <p:spPr bwMode="auto">
          <a:xfrm>
            <a:off x="0" y="5857892"/>
            <a:ext cx="457200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Times New Roman" pitchFamily="18" charset="0"/>
                <a:cs typeface="Times New Roman" pitchFamily="18" charset="0"/>
              </a:rPr>
              <a:t>92я2</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К14</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Казахстан</a:t>
            </a:r>
            <a:r>
              <a:rPr kumimoji="0" lang="ru-RU" sz="1100" b="0" i="0" u="none" strike="noStrike" cap="none" normalizeH="0" baseline="0" dirty="0" smtClean="0">
                <a:ln>
                  <a:noFill/>
                </a:ln>
                <a:effectLst/>
                <a:latin typeface="Times New Roman" pitchFamily="18" charset="0"/>
                <a:cs typeface="Times New Roman" pitchFamily="18" charset="0"/>
              </a:rPr>
              <a:t> : национальная энциклопедия  в 5 томах/ гл. ред. Б. Аяган. - Алматы : Гл. ред. " Қазақ Энциклопедиясы ", 2004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3438" y="642918"/>
            <a:ext cx="4214842" cy="5929354"/>
          </a:xfrm>
        </p:spPr>
        <p:txBody>
          <a:bodyPr>
            <a:normAutofit fontScale="70000" lnSpcReduction="20000"/>
          </a:bodyPr>
          <a:lstStyle/>
          <a:p>
            <a:pPr>
              <a:buNone/>
            </a:pPr>
            <a:r>
              <a:rPr lang="ru-RU" dirty="0" smtClean="0"/>
              <a:t>      	</a:t>
            </a:r>
            <a:r>
              <a:rPr lang="ru-RU" i="1" dirty="0" smtClean="0">
                <a:solidFill>
                  <a:srgbClr val="0070C0"/>
                </a:solidFill>
                <a:latin typeface="Times New Roman" pitchFamily="18" charset="0"/>
                <a:cs typeface="Times New Roman" pitchFamily="18" charset="0"/>
              </a:rPr>
              <a:t>«Свод памятников истории и культуры Казахстана» издается в соответствии с Законом Казахской ССР «Об охране и использовании памятников истории и культуры» (1978 г.). Является научно- справочным изданием энциклопедического характера, включающим памятники, состоявшие под государственной охраной и вновь выявленные во время подготовки томов. Он содержит проверенные данные о недвижимых памятниках с кратким изложением их исторической ценности и художественных достоинств. Издание «Свода памятников истории и культуры Казахстана» создает научную основу в деле дальнейшего изучения, охраны и использования исторических, архитектурных, художественных и археологических памятников, рас- положенных на территории республики, а также организации различных форм туризма.</a:t>
            </a:r>
          </a:p>
          <a:p>
            <a:endParaRPr lang="ru-RU" dirty="0"/>
          </a:p>
        </p:txBody>
      </p:sp>
      <p:pic>
        <p:nvPicPr>
          <p:cNvPr id="3075" name="Picture 3"/>
          <p:cNvPicPr>
            <a:picLocks noChangeAspect="1" noChangeArrowheads="1"/>
          </p:cNvPicPr>
          <p:nvPr/>
        </p:nvPicPr>
        <p:blipFill>
          <a:blip r:embed="rId3"/>
          <a:srcRect/>
          <a:stretch>
            <a:fillRect/>
          </a:stretch>
        </p:blipFill>
        <p:spPr bwMode="auto">
          <a:xfrm>
            <a:off x="785786" y="285728"/>
            <a:ext cx="3616549" cy="5143536"/>
          </a:xfrm>
          <a:prstGeom prst="rect">
            <a:avLst/>
          </a:prstGeom>
          <a:noFill/>
          <a:ln w="38100">
            <a:solidFill>
              <a:schemeClr val="tx2">
                <a:lumMod val="75000"/>
              </a:schemeClr>
            </a:solidFill>
            <a:miter lim="800000"/>
            <a:headEnd/>
            <a:tailEnd/>
          </a:ln>
          <a:scene3d>
            <a:camera prst="perspectiveRight"/>
            <a:lightRig rig="threePt" dir="t"/>
          </a:scene3d>
          <a:sp3d>
            <a:bevelT prst="angle"/>
          </a:sp3d>
        </p:spPr>
      </p:pic>
      <p:sp>
        <p:nvSpPr>
          <p:cNvPr id="3076" name="Rectangle 4"/>
          <p:cNvSpPr>
            <a:spLocks noChangeArrowheads="1"/>
          </p:cNvSpPr>
          <p:nvPr/>
        </p:nvSpPr>
        <p:spPr bwMode="auto">
          <a:xfrm>
            <a:off x="0" y="5572140"/>
            <a:ext cx="407193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Times New Roman" pitchFamily="18" charset="0"/>
                <a:cs typeface="Times New Roman" pitchFamily="18" charset="0"/>
              </a:rPr>
              <a:t>63.3(5Каз)</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С 251</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Свод памятников истории</a:t>
            </a:r>
            <a:r>
              <a:rPr kumimoji="0" lang="ru-RU" sz="1100" b="0" i="0" u="none" strike="noStrike" cap="none" normalizeH="0" baseline="0" dirty="0" smtClean="0">
                <a:ln>
                  <a:noFill/>
                </a:ln>
                <a:effectLst/>
                <a:latin typeface="Times New Roman" pitchFamily="18" charset="0"/>
                <a:cs typeface="Times New Roman" pitchFamily="18" charset="0"/>
              </a:rPr>
              <a:t> и культуры Казахстана Южно-Казахстанская область. : справ. изд. / ред. Н. Б. Жиенгалиев. - Алматы : гл. ред. " Қазақ Энциклопедиясы ", 1994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496" y="500042"/>
            <a:ext cx="4686304" cy="6215106"/>
          </a:xfrm>
        </p:spPr>
        <p:txBody>
          <a:bodyPr>
            <a:noAutofit/>
          </a:bodyPr>
          <a:lstStyle/>
          <a:p>
            <a:pPr>
              <a:buNone/>
            </a:pPr>
            <a:r>
              <a:rPr lang="ru-RU" sz="1400" dirty="0" smtClean="0">
                <a:solidFill>
                  <a:srgbClr val="800000"/>
                </a:solidFill>
              </a:rPr>
              <a:t>		</a:t>
            </a:r>
            <a:r>
              <a:rPr lang="ru-RU" sz="1400" i="1" dirty="0" smtClean="0">
                <a:solidFill>
                  <a:srgbClr val="800000"/>
                </a:solidFill>
                <a:latin typeface="Times New Roman" pitchFamily="18" charset="0"/>
                <a:cs typeface="Times New Roman" pitchFamily="18" charset="0"/>
              </a:rPr>
              <a:t>Қолдарыңыздағы жинақ қазақ халқының отаршылдыққа қарсы ұлт-азаттық көтерілістері мен қозғалыстарының құбылысы мен жұмбағын, тағылымы мен қорытындыларын, қозғаушы күштері мен басшыларын ғылыми-ақпараттық, теориялық-методолоғиялық тұрғыдан зерделеуге арналған. Жинақта 18-20 ғасырлардағы қазақ даласын дүбірлеткен көтерілістер мен ұлт-азаттық қозғалыстарының қайнар көзі, дәуірлері, себептері мен салдарлары, қатысушылардың құрамы, көздеген мақсат-мұраты, бүгінгі тәуелсіздік идеясымен үндестігі дәйектелген. Жинақта ұлт-азаттық қозғалысының тарихымен қоса, көтерілістердің туу себептері патшалық отарлау саясатының іс-шараларымен байланыстырыла көрсетілді. Сондай-ақ қазақ тарихындағы аса көрнекті тұлғалар мен өшпес тарихқа айналған оқиғалар, көтерілістер туралы әр кезеңде жазылған шығармалар және 20 ғасырдың алғашқы ширегінде орын алған алаш қозғалысының азатгық жолындағы күрес қимылдары да қамтылған.</a:t>
            </a:r>
          </a:p>
          <a:p>
            <a:pPr>
              <a:buNone/>
            </a:pPr>
            <a:r>
              <a:rPr lang="kk-KZ" sz="1400" i="1" dirty="0" smtClean="0">
                <a:solidFill>
                  <a:srgbClr val="800000"/>
                </a:solidFill>
                <a:latin typeface="Times New Roman" pitchFamily="18" charset="0"/>
                <a:cs typeface="Times New Roman" pitchFamily="18" charset="0"/>
              </a:rPr>
              <a:t>		Қазақстандағы ұлт-азаттық көтерілістері мен қозғалысының тарихы және олардың көсемдері мен қаҺарман тұлғалары туралы мол мағлұмат тұңғыш рет энциклопедиялық жүйемен бір жинаққа топтастырылып берілген бұл кітап жүрегі халқым деп соғатын барша оқырман қауымға, сондай-ақ ғалымдар мен студенттердің, мұғалімдер мен жоғары сынып оқушыларының пайдалануына арналды.</a:t>
            </a:r>
            <a:endParaRPr lang="ru-RU" sz="1400" i="1" dirty="0">
              <a:solidFill>
                <a:srgbClr val="800000"/>
              </a:solidFill>
              <a:latin typeface="Times New Roman" pitchFamily="18" charset="0"/>
              <a:cs typeface="Times New Roman" pitchFamily="18" charset="0"/>
            </a:endParaRPr>
          </a:p>
        </p:txBody>
      </p:sp>
      <p:pic>
        <p:nvPicPr>
          <p:cNvPr id="30722" name="Picture 2"/>
          <p:cNvPicPr>
            <a:picLocks noChangeAspect="1" noChangeArrowheads="1"/>
          </p:cNvPicPr>
          <p:nvPr/>
        </p:nvPicPr>
        <p:blipFill>
          <a:blip r:embed="rId2"/>
          <a:srcRect/>
          <a:stretch>
            <a:fillRect/>
          </a:stretch>
        </p:blipFill>
        <p:spPr bwMode="auto">
          <a:xfrm>
            <a:off x="428596" y="428604"/>
            <a:ext cx="3403600" cy="4816475"/>
          </a:xfrm>
          <a:prstGeom prst="rect">
            <a:avLst/>
          </a:prstGeom>
          <a:noFill/>
          <a:ln w="9525">
            <a:noFill/>
            <a:miter lim="800000"/>
            <a:headEnd/>
            <a:tailEnd/>
          </a:ln>
        </p:spPr>
      </p:pic>
      <p:sp>
        <p:nvSpPr>
          <p:cNvPr id="30723" name="Rectangle 3"/>
          <p:cNvSpPr>
            <a:spLocks noChangeArrowheads="1"/>
          </p:cNvSpPr>
          <p:nvPr/>
        </p:nvSpPr>
        <p:spPr bwMode="auto">
          <a:xfrm>
            <a:off x="0" y="5286388"/>
            <a:ext cx="4071934"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Times New Roman" pitchFamily="18" charset="0"/>
                <a:cs typeface="Times New Roman" pitchFamily="18" charset="0"/>
              </a:rPr>
              <a:t>63.3(5Каз)я2</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Қ17</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Қазақ көтерілістері: Энциклопедия</a:t>
            </a:r>
            <a:r>
              <a:rPr kumimoji="0" lang="ru-RU" sz="1100" b="0" i="0" u="none" strike="noStrike" cap="none" normalizeH="0" baseline="0" dirty="0" smtClean="0">
                <a:ln>
                  <a:noFill/>
                </a:ln>
                <a:effectLst/>
                <a:latin typeface="Times New Roman" pitchFamily="18" charset="0"/>
                <a:cs typeface="Times New Roman" pitchFamily="18" charset="0"/>
              </a:rPr>
              <a:t> : сөздік / бас. ред. Б. Ө. Жақып. - ; РК Жоғары оқу орын. қауымдастығы тапсырысымен шығар. - Алматы : "Қазақ энцикл". Бас ред., 2014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3929090" cy="5681682"/>
          </a:xfrm>
        </p:spPr>
        <p:txBody>
          <a:bodyPr>
            <a:normAutofit lnSpcReduction="10000"/>
          </a:bodyPr>
          <a:lstStyle/>
          <a:p>
            <a:pPr algn="ctr">
              <a:buNone/>
            </a:pPr>
            <a:r>
              <a:rPr lang="kk-KZ" sz="2400" b="1" i="1" dirty="0" smtClean="0">
                <a:solidFill>
                  <a:schemeClr val="accent4">
                    <a:lumMod val="50000"/>
                  </a:schemeClr>
                </a:solidFill>
                <a:latin typeface="Times New Roman" pitchFamily="18" charset="0"/>
                <a:cs typeface="Times New Roman" pitchFamily="18" charset="0"/>
              </a:rPr>
              <a:t>Энциклопедияға мыңнан астам ою-өрнектің ежелгі және осы заманғы нүсқалары енгізілді және олар мазмүны мен қүрылымына қарай жүйеленіп, он екі тарауға топтастырылған. Еңбекте халқымыздың ежелгі өнерінің даму тарихына, теориясы мен өзіндік ерекшелігіне жан-жақты ғылыми талдау жасалған.</a:t>
            </a:r>
            <a:endParaRPr lang="ru-RU" sz="2400" b="1" i="1" dirty="0">
              <a:solidFill>
                <a:schemeClr val="accent4">
                  <a:lumMod val="50000"/>
                </a:schemeClr>
              </a:solidFill>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a:srcRect/>
          <a:stretch>
            <a:fillRect/>
          </a:stretch>
        </p:blipFill>
        <p:spPr bwMode="auto">
          <a:xfrm>
            <a:off x="4786314" y="428604"/>
            <a:ext cx="3928940" cy="4857784"/>
          </a:xfrm>
          <a:prstGeom prst="rect">
            <a:avLst/>
          </a:prstGeom>
          <a:noFill/>
          <a:ln w="9525">
            <a:noFill/>
            <a:miter lim="800000"/>
            <a:headEnd/>
            <a:tailEnd/>
          </a:ln>
          <a:effectLst>
            <a:glow rad="228600">
              <a:schemeClr val="accent4">
                <a:satMod val="175000"/>
                <a:alpha val="40000"/>
              </a:schemeClr>
            </a:glow>
          </a:effectLst>
          <a:scene3d>
            <a:camera prst="orthographicFront"/>
            <a:lightRig rig="threePt" dir="t"/>
          </a:scene3d>
          <a:sp3d>
            <a:bevelT prst="angle"/>
          </a:sp3d>
        </p:spPr>
      </p:pic>
      <p:sp>
        <p:nvSpPr>
          <p:cNvPr id="32771" name="Rectangle 3"/>
          <p:cNvSpPr>
            <a:spLocks noChangeArrowheads="1"/>
          </p:cNvSpPr>
          <p:nvPr/>
        </p:nvSpPr>
        <p:spPr bwMode="auto">
          <a:xfrm>
            <a:off x="4500562" y="5572140"/>
            <a:ext cx="464343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effectLst/>
                <a:latin typeface="Times New Roman" pitchFamily="18" charset="0"/>
                <a:cs typeface="Times New Roman" pitchFamily="18" charset="0"/>
              </a:rPr>
              <a:t>85.12я2</a:t>
            </a:r>
            <a:br>
              <a:rPr kumimoji="0" lang="ru-RU" sz="1200" b="1" i="0" u="none" strike="noStrike" cap="none" normalizeH="0" baseline="0" dirty="0" smtClean="0">
                <a:ln>
                  <a:noFill/>
                </a:ln>
                <a:effectLst/>
                <a:latin typeface="Times New Roman" pitchFamily="18" charset="0"/>
                <a:cs typeface="Times New Roman" pitchFamily="18" charset="0"/>
              </a:rPr>
            </a:br>
            <a:r>
              <a:rPr kumimoji="0" lang="ru-RU" sz="1200" b="1" i="0" u="none" strike="noStrike" cap="none" normalizeH="0" baseline="0" dirty="0" smtClean="0">
                <a:ln>
                  <a:noFill/>
                </a:ln>
                <a:effectLst/>
                <a:latin typeface="Times New Roman" pitchFamily="18" charset="0"/>
                <a:cs typeface="Times New Roman" pitchFamily="18" charset="0"/>
              </a:rPr>
              <a:t>Ө-44</a:t>
            </a:r>
            <a:br>
              <a:rPr kumimoji="0" lang="ru-RU" sz="1200" b="1" i="0" u="none" strike="noStrike" cap="none" normalizeH="0" baseline="0" dirty="0" smtClean="0">
                <a:ln>
                  <a:noFill/>
                </a:ln>
                <a:effectLst/>
                <a:latin typeface="Times New Roman" pitchFamily="18" charset="0"/>
                <a:cs typeface="Times New Roman" pitchFamily="18" charset="0"/>
              </a:rPr>
            </a:br>
            <a:r>
              <a:rPr kumimoji="0" lang="ru-RU" sz="1200" b="1" i="0" u="none" strike="noStrike" cap="none" normalizeH="0" baseline="0" dirty="0" smtClean="0">
                <a:ln>
                  <a:noFill/>
                </a:ln>
                <a:effectLst/>
                <a:latin typeface="Times New Roman" pitchFamily="18" charset="0"/>
                <a:cs typeface="Times New Roman" pitchFamily="18" charset="0"/>
              </a:rPr>
              <a:t>Өмiрбекова, М. Ш.</a:t>
            </a:r>
            <a:r>
              <a:rPr kumimoji="0" lang="ru-RU" sz="1200" b="0" i="0" u="none" strike="noStrike" cap="none" normalizeH="0" baseline="0" dirty="0" smtClean="0">
                <a:ln>
                  <a:noFill/>
                </a:ln>
                <a:effectLst/>
                <a:latin typeface="Times New Roman" pitchFamily="18" charset="0"/>
                <a:cs typeface="Times New Roman" pitchFamily="18" charset="0"/>
              </a:rPr>
              <a:t> Қазақтың ою-өрнектерi : энциклопедия / М. Ш. Өмiрбекова. - Алматы : "Алматыкiтап" ЖШС , 2005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857884" y="142852"/>
            <a:ext cx="3143272" cy="6357982"/>
          </a:xfrm>
        </p:spPr>
        <p:txBody>
          <a:bodyPr>
            <a:noAutofit/>
          </a:bodyPr>
          <a:lstStyle/>
          <a:p>
            <a:pPr algn="ctr">
              <a:buNone/>
            </a:pPr>
            <a:r>
              <a:rPr lang="ru-RU" sz="1600" b="1" i="1" dirty="0" smtClean="0">
                <a:solidFill>
                  <a:srgbClr val="7030A0"/>
                </a:solidFill>
                <a:latin typeface="Times New Roman" pitchFamily="18" charset="0"/>
                <a:cs typeface="Times New Roman" pitchFamily="18" charset="0"/>
              </a:rPr>
              <a:t>   </a:t>
            </a:r>
          </a:p>
          <a:p>
            <a:pPr algn="ctr">
              <a:buNone/>
            </a:pPr>
            <a:endParaRPr lang="ru-RU" sz="1600" b="1" i="1" dirty="0" smtClean="0">
              <a:solidFill>
                <a:srgbClr val="7030A0"/>
              </a:solidFill>
              <a:latin typeface="Times New Roman" pitchFamily="18" charset="0"/>
              <a:cs typeface="Times New Roman" pitchFamily="18" charset="0"/>
            </a:endParaRPr>
          </a:p>
          <a:p>
            <a:pPr algn="ctr">
              <a:buNone/>
            </a:pPr>
            <a:r>
              <a:rPr lang="ru-RU" sz="1600" b="1" i="1" dirty="0" smtClean="0">
                <a:solidFill>
                  <a:srgbClr val="7030A0"/>
                </a:solidFill>
                <a:latin typeface="Times New Roman" pitchFamily="18" charset="0"/>
                <a:cs typeface="Times New Roman" pitchFamily="18" charset="0"/>
              </a:rPr>
              <a:t>Данная книга представляет собой элитный библиографический справочник на казахском, русском и английском языках. В нем размещены цветные фотографии и биографические статьи о государственных, политических, общественных деятелей и лучших представителей культуры, экономики и спорта Республики Казахстан в 32 номинациях.</a:t>
            </a:r>
          </a:p>
          <a:p>
            <a:pPr algn="ctr">
              <a:buNone/>
            </a:pPr>
            <a:r>
              <a:rPr lang="ru-RU" sz="1600" b="1" i="1" dirty="0" smtClean="0">
                <a:solidFill>
                  <a:srgbClr val="7030A0"/>
                </a:solidFill>
                <a:latin typeface="Times New Roman" pitchFamily="18" charset="0"/>
                <a:cs typeface="Times New Roman" pitchFamily="18" charset="0"/>
              </a:rPr>
              <a:t>Справочник «Кто есть Кто в Республике Казахстан 2006» является продолжением предыдущих книг, где освещался период 1994-2005 годов.</a:t>
            </a:r>
          </a:p>
          <a:p>
            <a:pPr algn="ctr">
              <a:buNone/>
            </a:pPr>
            <a:r>
              <a:rPr lang="ru-RU" sz="1600" b="1" i="1" dirty="0" smtClean="0">
                <a:solidFill>
                  <a:srgbClr val="7030A0"/>
                </a:solidFill>
                <a:latin typeface="Times New Roman" pitchFamily="18" charset="0"/>
                <a:cs typeface="Times New Roman" pitchFamily="18" charset="0"/>
              </a:rPr>
              <a:t>	Издание предназначено для широкого круга читателей.</a:t>
            </a:r>
          </a:p>
          <a:p>
            <a:endParaRPr lang="ru-RU" sz="1600" b="1" i="1" dirty="0">
              <a:solidFill>
                <a:srgbClr val="7030A0"/>
              </a:solidFill>
              <a:latin typeface="Times New Roman" pitchFamily="18" charset="0"/>
              <a:cs typeface="Times New Roman" pitchFamily="18" charset="0"/>
            </a:endParaRPr>
          </a:p>
        </p:txBody>
      </p:sp>
      <p:pic>
        <p:nvPicPr>
          <p:cNvPr id="2051" name="Picture 3" descr="image9"/>
          <p:cNvPicPr>
            <a:picLocks noChangeAspect="1" noChangeArrowheads="1"/>
          </p:cNvPicPr>
          <p:nvPr/>
        </p:nvPicPr>
        <p:blipFill>
          <a:blip r:embed="rId2" cstate="print"/>
          <a:srcRect/>
          <a:stretch>
            <a:fillRect/>
          </a:stretch>
        </p:blipFill>
        <p:spPr bwMode="auto">
          <a:xfrm>
            <a:off x="2857488" y="1142984"/>
            <a:ext cx="3000396" cy="4630738"/>
          </a:xfrm>
          <a:prstGeom prst="rect">
            <a:avLst/>
          </a:prstGeom>
          <a:noFill/>
          <a:ln w="28575">
            <a:solidFill>
              <a:schemeClr val="bg1"/>
            </a:solidFill>
            <a:miter lim="800000"/>
            <a:headEnd/>
            <a:tailEnd/>
          </a:ln>
          <a:effectLst>
            <a:glow rad="101600">
              <a:srgbClr val="FF9966">
                <a:alpha val="60000"/>
              </a:srgbClr>
            </a:glow>
            <a:outerShdw blurRad="50800" dist="38100" dir="10800000" algn="r" rotWithShape="0">
              <a:prstClr val="black">
                <a:alpha val="40000"/>
              </a:prstClr>
            </a:outerShdw>
          </a:effectLst>
          <a:scene3d>
            <a:camera prst="orthographicFront"/>
            <a:lightRig rig="threePt" dir="t"/>
          </a:scene3d>
          <a:sp3d>
            <a:bevelT w="101600" prst="riblet"/>
          </a:sp3d>
        </p:spPr>
      </p:pic>
      <p:pic>
        <p:nvPicPr>
          <p:cNvPr id="7" name="Picture 2" descr="image8"/>
          <p:cNvPicPr>
            <a:picLocks noChangeAspect="1" noChangeArrowheads="1"/>
          </p:cNvPicPr>
          <p:nvPr/>
        </p:nvPicPr>
        <p:blipFill>
          <a:blip r:embed="rId3" cstate="print"/>
          <a:srcRect/>
          <a:stretch>
            <a:fillRect/>
          </a:stretch>
        </p:blipFill>
        <p:spPr bwMode="auto">
          <a:xfrm rot="20990167">
            <a:off x="355678" y="790982"/>
            <a:ext cx="2868953" cy="4286280"/>
          </a:xfrm>
          <a:prstGeom prst="rect">
            <a:avLst/>
          </a:prstGeom>
          <a:noFill/>
          <a:ln w="38100">
            <a:solidFill>
              <a:schemeClr val="bg2"/>
            </a:solidFill>
            <a:miter lim="800000"/>
            <a:headEnd/>
            <a:tailEnd/>
          </a:ln>
          <a:effectLst>
            <a:glow rad="139700">
              <a:schemeClr val="accent5">
                <a:satMod val="175000"/>
                <a:alpha val="40000"/>
              </a:schemeClr>
            </a:glow>
            <a:outerShdw blurRad="50800" dist="38100" dir="10800000" algn="r" rotWithShape="0">
              <a:prstClr val="black">
                <a:alpha val="40000"/>
              </a:prstClr>
            </a:outerShdw>
          </a:effectLst>
          <a:scene3d>
            <a:camera prst="orthographicFront"/>
            <a:lightRig rig="threePt" dir="t"/>
          </a:scene3d>
          <a:sp3d>
            <a:bevelT prst="angle"/>
          </a:sp3d>
        </p:spPr>
      </p:pic>
      <p:sp>
        <p:nvSpPr>
          <p:cNvPr id="9" name="Содержимое 2"/>
          <p:cNvSpPr txBox="1">
            <a:spLocks/>
          </p:cNvSpPr>
          <p:nvPr/>
        </p:nvSpPr>
        <p:spPr>
          <a:xfrm>
            <a:off x="142844" y="3071810"/>
            <a:ext cx="3143272" cy="1143008"/>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16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sp>
        <p:nvSpPr>
          <p:cNvPr id="2052" name="Rectangle 4"/>
          <p:cNvSpPr>
            <a:spLocks noChangeArrowheads="1"/>
          </p:cNvSpPr>
          <p:nvPr/>
        </p:nvSpPr>
        <p:spPr bwMode="auto">
          <a:xfrm>
            <a:off x="0" y="5643578"/>
            <a:ext cx="4786314" cy="12157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92я2</a:t>
            </a:r>
            <a:b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А 89</a:t>
            </a:r>
            <a:b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Асылбеков, А. З.</a:t>
            </a:r>
            <a:r>
              <a:rPr kumimoji="0" lang="ru-RU" sz="1100" b="0" i="0" u="none" strike="noStrike" cap="none" normalizeH="0" baseline="0" dirty="0" smtClean="0">
                <a:ln>
                  <a:noFill/>
                </a:ln>
                <a:effectLst/>
                <a:latin typeface="Times New Roman" pitchFamily="18" charset="0"/>
                <a:cs typeface="Times New Roman" pitchFamily="18" charset="0"/>
              </a:rPr>
              <a:t> Қазақстан Республикасында Кімнің Кім екені: анықтамалық = </a:t>
            </a:r>
            <a:r>
              <a:rPr kumimoji="0" lang="ru-RU" sz="1100" b="1" i="0" u="none" strike="noStrike" cap="none" normalizeH="0" baseline="0" dirty="0" smtClean="0">
                <a:ln>
                  <a:noFill/>
                </a:ln>
                <a:effectLst/>
                <a:latin typeface="Times New Roman" pitchFamily="18" charset="0"/>
                <a:cs typeface="Times New Roman" pitchFamily="18" charset="0"/>
              </a:rPr>
              <a:t>Кто есть Кто в Казахстане</a:t>
            </a:r>
            <a:r>
              <a:rPr kumimoji="0" lang="ru-RU" sz="1100" b="0" i="0" u="none" strike="noStrike" cap="none" normalizeH="0" baseline="0" dirty="0" smtClean="0">
                <a:ln>
                  <a:noFill/>
                </a:ln>
                <a:effectLst/>
                <a:latin typeface="Times New Roman" pitchFamily="18" charset="0"/>
                <a:cs typeface="Times New Roman" pitchFamily="18" charset="0"/>
              </a:rPr>
              <a:t> : справочник = Who is Who in the Republic of Kazakhstan / А. З. Асылбеков. - Алматы : 2006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6314" y="0"/>
            <a:ext cx="4071966" cy="7072338"/>
          </a:xfrm>
        </p:spPr>
        <p:txBody>
          <a:bodyPr>
            <a:normAutofit fontScale="62500" lnSpcReduction="20000"/>
          </a:bodyPr>
          <a:lstStyle/>
          <a:p>
            <a:pPr>
              <a:buNone/>
            </a:pPr>
            <a:r>
              <a:rPr lang="ru-RU" dirty="0" smtClean="0"/>
              <a:t>		</a:t>
            </a:r>
          </a:p>
          <a:p>
            <a:pPr>
              <a:buNone/>
            </a:pPr>
            <a:endParaRPr lang="ru-RU" dirty="0" smtClean="0"/>
          </a:p>
          <a:p>
            <a:pPr>
              <a:buNone/>
            </a:pPr>
            <a:r>
              <a:rPr lang="ru-RU" dirty="0" smtClean="0"/>
              <a:t>		</a:t>
            </a:r>
          </a:p>
          <a:p>
            <a:pPr>
              <a:buNone/>
            </a:pPr>
            <a:r>
              <a:rPr lang="ru-RU" sz="2900" i="1" dirty="0" smtClean="0">
                <a:solidFill>
                  <a:srgbClr val="0000FF"/>
                </a:solidFill>
              </a:rPr>
              <a:t>		Энциклопедия мудрости — это книга великих людей, биографии и знания которых, передаются из уст в уста народами и поколениями.</a:t>
            </a:r>
          </a:p>
          <a:p>
            <a:pPr>
              <a:buNone/>
            </a:pPr>
            <a:r>
              <a:rPr lang="ru-RU" sz="2900" i="1" dirty="0" smtClean="0">
                <a:solidFill>
                  <a:srgbClr val="0000FF"/>
                </a:solidFill>
              </a:rPr>
              <a:t>		Энциклопедия мудрости — это мудрость тысячелетий на фоне культуры, искусства, истории всего человечества.</a:t>
            </a:r>
          </a:p>
          <a:p>
            <a:pPr>
              <a:buNone/>
            </a:pPr>
            <a:r>
              <a:rPr lang="ru-RU" sz="2900" i="1" dirty="0" smtClean="0">
                <a:solidFill>
                  <a:srgbClr val="0000FF"/>
                </a:solidFill>
              </a:rPr>
              <a:t>		Энциклопедия мудрости — это рождение мысли, меняющее понятия, процессы, развитие эпохи и цивилизаций.</a:t>
            </a:r>
          </a:p>
          <a:p>
            <a:pPr>
              <a:buNone/>
            </a:pPr>
            <a:r>
              <a:rPr lang="ru-RU" sz="2900" i="1" dirty="0" smtClean="0">
                <a:solidFill>
                  <a:srgbClr val="0000FF"/>
                </a:solidFill>
              </a:rPr>
              <a:t>		Мудрость великих мыслителей мира, в которых заключена вся философия жизни, возникает на страницах предлагаемой книги древней, молодой и вечной.</a:t>
            </a:r>
          </a:p>
          <a:p>
            <a:pPr>
              <a:buNone/>
            </a:pPr>
            <a:r>
              <a:rPr lang="ru-RU" sz="2900" i="1" dirty="0" smtClean="0">
                <a:solidFill>
                  <a:srgbClr val="0000FF"/>
                </a:solidFill>
              </a:rPr>
              <a:t>		Жанр этой книги особый, не столько энциклопедический, сколько философский. Все авторы, как ни громки были их имена, отступают перед мудростью жизни.</a:t>
            </a:r>
          </a:p>
          <a:p>
            <a:pPr>
              <a:buNone/>
            </a:pPr>
            <a:r>
              <a:rPr lang="ru-RU" sz="2900" i="1" dirty="0" smtClean="0">
                <a:solidFill>
                  <a:srgbClr val="0000FF"/>
                </a:solidFill>
              </a:rPr>
              <a:t/>
            </a:r>
            <a:br>
              <a:rPr lang="ru-RU" sz="2900" i="1" dirty="0" smtClean="0">
                <a:solidFill>
                  <a:srgbClr val="0000FF"/>
                </a:solidFill>
              </a:rPr>
            </a:br>
            <a:endParaRPr lang="ru-RU" sz="2900" i="1" dirty="0">
              <a:solidFill>
                <a:srgbClr val="0000FF"/>
              </a:solidFill>
            </a:endParaRPr>
          </a:p>
        </p:txBody>
      </p:sp>
      <p:sp>
        <p:nvSpPr>
          <p:cNvPr id="5" name="Содержимое 2"/>
          <p:cNvSpPr txBox="1">
            <a:spLocks/>
          </p:cNvSpPr>
          <p:nvPr/>
        </p:nvSpPr>
        <p:spPr>
          <a:xfrm>
            <a:off x="785786" y="6215082"/>
            <a:ext cx="3300378" cy="64291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6627" name="Rectangle 3"/>
          <p:cNvSpPr>
            <a:spLocks noChangeArrowheads="1"/>
          </p:cNvSpPr>
          <p:nvPr/>
        </p:nvSpPr>
        <p:spPr bwMode="auto">
          <a:xfrm>
            <a:off x="285720" y="5786454"/>
            <a:ext cx="4071966"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Times New Roman" pitchFamily="18" charset="0"/>
                <a:cs typeface="Times New Roman" pitchFamily="18" charset="0"/>
              </a:rPr>
              <a:t>94.8я48</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Э 68</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0" i="0" u="none" strike="noStrike" cap="none" normalizeH="0" baseline="0" dirty="0" smtClean="0">
                <a:ln>
                  <a:noFill/>
                </a:ln>
                <a:effectLst/>
                <a:latin typeface="Times New Roman" pitchFamily="18" charset="0"/>
                <a:cs typeface="Times New Roman" pitchFamily="18" charset="0"/>
              </a:rPr>
              <a:t>Энциклопедия Мудрости .</a:t>
            </a:r>
            <a:r>
              <a:rPr kumimoji="0" lang="ru-RU" sz="1100" b="0" i="0" u="none" strike="noStrike" cap="none" normalizeH="0" dirty="0" smtClean="0">
                <a:ln>
                  <a:noFill/>
                </a:ln>
                <a:effectLst/>
                <a:latin typeface="Times New Roman" pitchFamily="18" charset="0"/>
                <a:cs typeface="Times New Roman" pitchFamily="18" charset="0"/>
              </a:rPr>
              <a:t> </a:t>
            </a:r>
            <a:r>
              <a:rPr kumimoji="0" lang="ru-RU" sz="1100" b="0" i="0" u="none" strike="noStrike" cap="none" normalizeH="0" baseline="0" dirty="0" smtClean="0">
                <a:ln>
                  <a:noFill/>
                </a:ln>
                <a:effectLst/>
                <a:latin typeface="Times New Roman" pitchFamily="18" charset="0"/>
                <a:cs typeface="Times New Roman" pitchFamily="18" charset="0"/>
              </a:rPr>
              <a:t> лит. -худож. изд. - Можаиск : РОССА, 2007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2049" name="Picture 1" descr="image8"/>
          <p:cNvPicPr>
            <a:picLocks noChangeAspect="1" noChangeArrowheads="1"/>
          </p:cNvPicPr>
          <p:nvPr/>
        </p:nvPicPr>
        <p:blipFill>
          <a:blip r:embed="rId2"/>
          <a:srcRect/>
          <a:stretch>
            <a:fillRect/>
          </a:stretch>
        </p:blipFill>
        <p:spPr bwMode="auto">
          <a:xfrm rot="21220622">
            <a:off x="1057170" y="371861"/>
            <a:ext cx="3143272" cy="5101905"/>
          </a:xfrm>
          <a:prstGeom prst="rect">
            <a:avLst/>
          </a:prstGeom>
          <a:noFill/>
          <a:ln w="9525">
            <a:noFill/>
            <a:miter lim="800000"/>
            <a:headEnd/>
            <a:tailEnd/>
          </a:ln>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1571636"/>
          </a:xfrm>
        </p:spPr>
        <p:txBody>
          <a:bodyPr>
            <a:normAutofit fontScale="85000" lnSpcReduction="20000"/>
          </a:bodyPr>
          <a:lstStyle/>
          <a:p>
            <a:pPr algn="ctr">
              <a:buNone/>
            </a:pPr>
            <a:r>
              <a:rPr lang="ru-RU" i="1" dirty="0" smtClean="0">
                <a:solidFill>
                  <a:srgbClr val="FFFF00"/>
                </a:solidFill>
                <a:latin typeface="Times New Roman" pitchFamily="18" charset="0"/>
                <a:cs typeface="Times New Roman" pitchFamily="18" charset="0"/>
              </a:rPr>
              <a:t>Справочники «Все обо всех» — самый полный свод биографий известных людей. В пяти томах серии вы найдете любопытные факты из жизни Спартака и Бориса Ельцина, Майи Плисецкой и Майкла Джексона, Григория Распутина и Шарон Стоун, а также 600 других знаменитостей</a:t>
            </a:r>
            <a:r>
              <a:rPr lang="ru-RU" dirty="0" smtClean="0"/>
              <a:t>.</a:t>
            </a:r>
            <a:endParaRPr lang="ru-RU" dirty="0"/>
          </a:p>
        </p:txBody>
      </p:sp>
      <p:pic>
        <p:nvPicPr>
          <p:cNvPr id="33795" name="Picture 3"/>
          <p:cNvPicPr>
            <a:picLocks noChangeAspect="1" noChangeArrowheads="1"/>
          </p:cNvPicPr>
          <p:nvPr/>
        </p:nvPicPr>
        <p:blipFill>
          <a:blip r:embed="rId2" cstate="print"/>
          <a:srcRect/>
          <a:stretch>
            <a:fillRect/>
          </a:stretch>
        </p:blipFill>
        <p:spPr bwMode="auto">
          <a:xfrm rot="20470715">
            <a:off x="2051037" y="1987274"/>
            <a:ext cx="1714512" cy="2813428"/>
          </a:xfrm>
          <a:prstGeom prst="rect">
            <a:avLst/>
          </a:prstGeom>
          <a:noFill/>
          <a:ln w="28575">
            <a:solidFill>
              <a:srgbClr val="00B050"/>
            </a:solidFill>
            <a:miter lim="800000"/>
            <a:headEnd/>
            <a:tailEnd/>
          </a:ln>
          <a:scene3d>
            <a:camera prst="orthographicFront"/>
            <a:lightRig rig="threePt" dir="t"/>
          </a:scene3d>
          <a:sp3d>
            <a:bevelT w="101600" prst="riblet"/>
          </a:sp3d>
        </p:spPr>
      </p:pic>
      <p:pic>
        <p:nvPicPr>
          <p:cNvPr id="33798" name="Picture 6" descr="image1"/>
          <p:cNvPicPr>
            <a:picLocks noChangeAspect="1" noChangeArrowheads="1"/>
          </p:cNvPicPr>
          <p:nvPr/>
        </p:nvPicPr>
        <p:blipFill>
          <a:blip r:embed="rId3" cstate="print"/>
          <a:srcRect/>
          <a:stretch>
            <a:fillRect/>
          </a:stretch>
        </p:blipFill>
        <p:spPr bwMode="auto">
          <a:xfrm rot="1617778">
            <a:off x="5600298" y="2207708"/>
            <a:ext cx="1714512" cy="2786442"/>
          </a:xfrm>
          <a:prstGeom prst="rect">
            <a:avLst/>
          </a:prstGeom>
          <a:noFill/>
          <a:ln w="28575">
            <a:solidFill>
              <a:srgbClr val="0000FF"/>
            </a:solidFill>
            <a:miter lim="800000"/>
            <a:headEnd/>
            <a:tailEnd/>
          </a:ln>
          <a:scene3d>
            <a:camera prst="orthographicFront"/>
            <a:lightRig rig="threePt" dir="t"/>
          </a:scene3d>
          <a:sp3d>
            <a:bevelT w="101600" prst="riblet"/>
          </a:sp3d>
        </p:spPr>
      </p:pic>
      <p:sp>
        <p:nvSpPr>
          <p:cNvPr id="33799" name="Rectangle 7"/>
          <p:cNvSpPr>
            <a:spLocks noChangeArrowheads="1"/>
          </p:cNvSpPr>
          <p:nvPr/>
        </p:nvSpPr>
        <p:spPr bwMode="auto">
          <a:xfrm>
            <a:off x="2428860" y="5286388"/>
            <a:ext cx="3714776" cy="11233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Times New Roman" pitchFamily="18" charset="0"/>
                <a:cs typeface="Times New Roman" pitchFamily="18" charset="0"/>
              </a:rPr>
              <a:t>92</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В84</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Все обо всех.</a:t>
            </a:r>
            <a:r>
              <a:rPr kumimoji="0" lang="ru-RU" sz="1100" b="0" i="0" u="none" strike="noStrike" cap="none" normalizeH="0" baseline="0" dirty="0" smtClean="0">
                <a:ln>
                  <a:noFill/>
                </a:ln>
                <a:effectLst/>
                <a:latin typeface="Times New Roman" pitchFamily="18" charset="0"/>
                <a:cs typeface="Times New Roman" pitchFamily="18" charset="0"/>
              </a:rPr>
              <a:t> В 5 т. : научно-попул. изд. - М. : Филолог. об-во "Слово" : Компания "Ключ-С" : АСТ, 1996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Picture 2"/>
          <p:cNvPicPr>
            <a:picLocks noChangeAspect="1" noChangeArrowheads="1"/>
          </p:cNvPicPr>
          <p:nvPr/>
        </p:nvPicPr>
        <p:blipFill>
          <a:blip r:embed="rId4" cstate="print"/>
          <a:srcRect/>
          <a:stretch>
            <a:fillRect/>
          </a:stretch>
        </p:blipFill>
        <p:spPr bwMode="auto">
          <a:xfrm rot="19555945">
            <a:off x="655187" y="3035892"/>
            <a:ext cx="1775324" cy="2883163"/>
          </a:xfrm>
          <a:prstGeom prst="rect">
            <a:avLst/>
          </a:prstGeom>
          <a:solidFill>
            <a:schemeClr val="accent2"/>
          </a:solidFill>
          <a:ln w="28575">
            <a:solidFill>
              <a:srgbClr val="00B0F0"/>
            </a:solidFill>
            <a:miter lim="800000"/>
            <a:headEnd/>
            <a:tailEnd/>
          </a:ln>
          <a:scene3d>
            <a:camera prst="orthographicFront"/>
            <a:lightRig rig="threePt" dir="t"/>
          </a:scene3d>
          <a:sp3d>
            <a:bevelT w="101600" prst="riblet"/>
          </a:sp3d>
        </p:spPr>
      </p:pic>
      <p:pic>
        <p:nvPicPr>
          <p:cNvPr id="11" name="Picture 4"/>
          <p:cNvPicPr>
            <a:picLocks noChangeAspect="1" noChangeArrowheads="1"/>
          </p:cNvPicPr>
          <p:nvPr/>
        </p:nvPicPr>
        <p:blipFill>
          <a:blip r:embed="rId5" cstate="print"/>
          <a:srcRect/>
          <a:stretch>
            <a:fillRect/>
          </a:stretch>
        </p:blipFill>
        <p:spPr bwMode="auto">
          <a:xfrm>
            <a:off x="3786182" y="1643050"/>
            <a:ext cx="1704082" cy="2714644"/>
          </a:xfrm>
          <a:prstGeom prst="rect">
            <a:avLst/>
          </a:prstGeom>
          <a:noFill/>
          <a:ln w="28575">
            <a:solidFill>
              <a:srgbClr val="663300"/>
            </a:solidFill>
            <a:miter lim="800000"/>
            <a:headEnd/>
            <a:tailEnd/>
          </a:ln>
          <a:scene3d>
            <a:camera prst="orthographicFront"/>
            <a:lightRig rig="threePt" dir="t"/>
          </a:scene3d>
          <a:sp3d>
            <a:bevelT w="101600" prst="riblet"/>
          </a:sp3d>
        </p:spPr>
      </p:pic>
      <p:pic>
        <p:nvPicPr>
          <p:cNvPr id="12" name="Picture 5"/>
          <p:cNvPicPr>
            <a:picLocks noChangeAspect="1" noChangeArrowheads="1"/>
          </p:cNvPicPr>
          <p:nvPr/>
        </p:nvPicPr>
        <p:blipFill>
          <a:blip r:embed="rId6" cstate="print"/>
          <a:srcRect/>
          <a:stretch>
            <a:fillRect/>
          </a:stretch>
        </p:blipFill>
        <p:spPr bwMode="auto">
          <a:xfrm rot="2152675">
            <a:off x="6676844" y="3681897"/>
            <a:ext cx="1746706" cy="2729524"/>
          </a:xfrm>
          <a:prstGeom prst="rect">
            <a:avLst/>
          </a:prstGeom>
          <a:noFill/>
          <a:ln w="19050">
            <a:solidFill>
              <a:schemeClr val="accent3">
                <a:lumMod val="75000"/>
              </a:schemeClr>
            </a:solidFill>
            <a:miter lim="800000"/>
            <a:headEnd/>
            <a:tailEnd/>
          </a:ln>
          <a:scene3d>
            <a:camera prst="orthographicFront"/>
            <a:lightRig rig="threePt" dir="t"/>
          </a:scene3d>
          <a:sp3d>
            <a:bevelT w="101600" prst="riblet"/>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00100" y="2143116"/>
            <a:ext cx="7377365" cy="3641728"/>
          </a:xfrm>
          <a:prstGeom prst="rect">
            <a:avLst/>
          </a:prstGeom>
          <a:noFill/>
          <a:ln w="9525">
            <a:noFill/>
            <a:miter lim="800000"/>
            <a:headEnd/>
            <a:tailEnd/>
          </a:ln>
          <a:effectLst/>
        </p:spPr>
      </p:pic>
      <p:sp>
        <p:nvSpPr>
          <p:cNvPr id="8" name="Прямоугольник 7"/>
          <p:cNvSpPr/>
          <p:nvPr/>
        </p:nvSpPr>
        <p:spPr>
          <a:xfrm>
            <a:off x="0" y="928670"/>
            <a:ext cx="9144000" cy="1569660"/>
          </a:xfrm>
          <a:prstGeom prst="rect">
            <a:avLst/>
          </a:prstGeom>
        </p:spPr>
        <p:txBody>
          <a:bodyPr wrap="square">
            <a:spAutoFit/>
          </a:bodyPr>
          <a:lstStyle/>
          <a:p>
            <a:r>
              <a:rPr lang="ru-RU" sz="4800" b="1" i="1" dirty="0" smtClean="0">
                <a:solidFill>
                  <a:schemeClr val="accent6">
                    <a:lumMod val="75000"/>
                  </a:schemeClr>
                </a:solidFill>
                <a:latin typeface="Times New Roman" pitchFamily="18" charset="0"/>
                <a:cs typeface="Times New Roman" pitchFamily="18" charset="0"/>
              </a:rPr>
              <a:t>      Назарларыңз</a:t>
            </a:r>
            <a:r>
              <a:rPr lang="kk-KZ" sz="4800" b="1" i="1" dirty="0" smtClean="0">
                <a:solidFill>
                  <a:schemeClr val="accent6">
                    <a:lumMod val="75000"/>
                  </a:schemeClr>
                </a:solidFill>
                <a:latin typeface="Times New Roman" pitchFamily="18" charset="0"/>
                <a:cs typeface="Times New Roman" pitchFamily="18" charset="0"/>
              </a:rPr>
              <a:t>ға   рахмет</a:t>
            </a:r>
            <a:br>
              <a:rPr lang="kk-KZ" sz="4800" b="1" i="1" dirty="0" smtClean="0">
                <a:solidFill>
                  <a:schemeClr val="accent6">
                    <a:lumMod val="75000"/>
                  </a:schemeClr>
                </a:solidFill>
                <a:latin typeface="Times New Roman" pitchFamily="18" charset="0"/>
                <a:cs typeface="Times New Roman" pitchFamily="18" charset="0"/>
              </a:rPr>
            </a:br>
            <a:r>
              <a:rPr lang="kk-KZ" sz="4800" b="1" i="1" dirty="0" smtClean="0">
                <a:solidFill>
                  <a:schemeClr val="accent6">
                    <a:lumMod val="75000"/>
                  </a:schemeClr>
                </a:solidFill>
                <a:latin typeface="Times New Roman" pitchFamily="18" charset="0"/>
                <a:cs typeface="Times New Roman" pitchFamily="18" charset="0"/>
              </a:rPr>
              <a:t>                                         </a:t>
            </a:r>
            <a:endParaRPr lang="ru-RU" sz="2400" b="1" i="1" dirty="0"/>
          </a:p>
        </p:txBody>
      </p:sp>
      <p:sp>
        <p:nvSpPr>
          <p:cNvPr id="4" name="Прямоугольник 3"/>
          <p:cNvSpPr/>
          <p:nvPr/>
        </p:nvSpPr>
        <p:spPr>
          <a:xfrm>
            <a:off x="7429520" y="6286520"/>
            <a:ext cx="1500732" cy="369332"/>
          </a:xfrm>
          <a:prstGeom prst="rect">
            <a:avLst/>
          </a:prstGeom>
        </p:spPr>
        <p:txBody>
          <a:bodyPr wrap="none">
            <a:spAutoFit/>
          </a:bodyPr>
          <a:lstStyle/>
          <a:p>
            <a:r>
              <a:rPr lang="kk-KZ" b="1" i="1" dirty="0" smtClean="0">
                <a:solidFill>
                  <a:schemeClr val="accent6">
                    <a:lumMod val="75000"/>
                  </a:schemeClr>
                </a:solidFill>
                <a:latin typeface="Times New Roman" pitchFamily="18" charset="0"/>
                <a:cs typeface="Times New Roman" pitchFamily="18" charset="0"/>
              </a:rPr>
              <a:t>22.05.2018ж.</a:t>
            </a:r>
            <a:endParaRPr lang="ru-RU"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000660"/>
          </a:xfrm>
        </p:spPr>
        <p:txBody>
          <a:bodyPr>
            <a:normAutofit/>
          </a:bodyPr>
          <a:lstStyle/>
          <a:p>
            <a:pPr>
              <a:buNone/>
            </a:pPr>
            <a:r>
              <a:rPr lang="ru-RU" sz="2800" dirty="0" smtClean="0"/>
              <a:t>		</a:t>
            </a:r>
            <a:r>
              <a:rPr lang="ru-RU" sz="2800" i="1" dirty="0" smtClean="0"/>
              <a:t>Уважаемые студенты, преподаватели, сотрудники медицинской академии,  предлагаем просмотреть виртуальную выставку справочных изданий, имеющихся в библиотеке.</a:t>
            </a:r>
          </a:p>
          <a:p>
            <a:pPr>
              <a:buNone/>
            </a:pPr>
            <a:r>
              <a:rPr lang="ru-RU" sz="2800" i="1" dirty="0" smtClean="0"/>
              <a:t>		Библиотека располагает обширным фондом справочников, энциклопедий, словарей (около 1100 наименований), по всем отраслям знаний.</a:t>
            </a:r>
          </a:p>
          <a:p>
            <a:pPr>
              <a:buNone/>
            </a:pPr>
            <a:r>
              <a:rPr lang="ru-RU" sz="2800" i="1" dirty="0" smtClean="0"/>
              <a:t>		В виртуальной выставке представлены лишь немногие издания…</a:t>
            </a:r>
            <a:endParaRPr lang="ru-RU" sz="28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normAutofit/>
          </a:bodyPr>
          <a:lstStyle/>
          <a:p>
            <a:pPr algn="ctr"/>
            <a:r>
              <a:rPr lang="ru-RU" sz="5400" dirty="0" smtClean="0">
                <a:solidFill>
                  <a:srgbClr val="FFC000"/>
                </a:solidFill>
                <a:latin typeface="Haettenschweiler" pitchFamily="34" charset="0"/>
              </a:rPr>
              <a:t>Справочный фонд библиотеки</a:t>
            </a:r>
            <a:endParaRPr lang="ru-RU" sz="5400" dirty="0">
              <a:solidFill>
                <a:srgbClr val="FFC000"/>
              </a:solidFill>
              <a:latin typeface="Haettenschweiler" pitchFamily="34" charset="0"/>
            </a:endParaRPr>
          </a:p>
        </p:txBody>
      </p:sp>
      <p:sp>
        <p:nvSpPr>
          <p:cNvPr id="3" name="Содержимое 2"/>
          <p:cNvSpPr>
            <a:spLocks noGrp="1"/>
          </p:cNvSpPr>
          <p:nvPr>
            <p:ph idx="1"/>
          </p:nvPr>
        </p:nvSpPr>
        <p:spPr>
          <a:xfrm>
            <a:off x="1285852" y="857232"/>
            <a:ext cx="7143800" cy="4857784"/>
          </a:xfrm>
        </p:spPr>
        <p:txBody>
          <a:bodyPr>
            <a:normAutofit/>
          </a:bodyPr>
          <a:lstStyle/>
          <a:p>
            <a:endParaRPr lang="ru-RU" dirty="0" smtClean="0"/>
          </a:p>
          <a:p>
            <a:pPr algn="just">
              <a:buFont typeface="Wingdings" pitchFamily="2" charset="2"/>
              <a:buChar char="Ø"/>
            </a:pPr>
            <a:endParaRPr lang="ru-RU" sz="2800" b="1" dirty="0" smtClean="0"/>
          </a:p>
          <a:p>
            <a:pPr algn="just">
              <a:buFont typeface="Wingdings" pitchFamily="2" charset="2"/>
              <a:buChar char="Ø"/>
            </a:pPr>
            <a:r>
              <a:rPr lang="ru-RU" sz="2800" b="1" dirty="0" smtClean="0"/>
              <a:t>  </a:t>
            </a:r>
            <a:r>
              <a:rPr lang="ru-RU" sz="2800" b="1" dirty="0" smtClean="0">
                <a:solidFill>
                  <a:schemeClr val="accent3">
                    <a:lumMod val="75000"/>
                  </a:schemeClr>
                </a:solidFill>
              </a:rPr>
              <a:t>ЭНЦИКЛОПЕДИИ</a:t>
            </a:r>
          </a:p>
          <a:p>
            <a:pPr algn="just">
              <a:buFont typeface="Wingdings" pitchFamily="2" charset="2"/>
              <a:buChar char="Ø"/>
            </a:pPr>
            <a:r>
              <a:rPr lang="ru-RU" sz="2800" b="1" dirty="0" smtClean="0">
                <a:solidFill>
                  <a:schemeClr val="accent3">
                    <a:lumMod val="75000"/>
                  </a:schemeClr>
                </a:solidFill>
              </a:rPr>
              <a:t>  СЛОВАРИ</a:t>
            </a:r>
          </a:p>
          <a:p>
            <a:pPr algn="just">
              <a:buFont typeface="Wingdings" pitchFamily="2" charset="2"/>
              <a:buChar char="Ø"/>
            </a:pPr>
            <a:r>
              <a:rPr lang="ru-RU" sz="2800" b="1" dirty="0" smtClean="0">
                <a:solidFill>
                  <a:schemeClr val="accent3">
                    <a:lumMod val="75000"/>
                  </a:schemeClr>
                </a:solidFill>
              </a:rPr>
              <a:t>  СПРАВОЧНИКИ</a:t>
            </a:r>
          </a:p>
          <a:p>
            <a:pPr algn="just">
              <a:buFont typeface="Wingdings" pitchFamily="2" charset="2"/>
              <a:buChar char="Ø"/>
            </a:pPr>
            <a:r>
              <a:rPr lang="ru-RU" sz="2800" b="1" dirty="0" smtClean="0">
                <a:solidFill>
                  <a:schemeClr val="accent3">
                    <a:lumMod val="75000"/>
                  </a:schemeClr>
                </a:solidFill>
              </a:rPr>
              <a:t>  ДРУГИЕ СПРАВОЧНЫЕ ИЗДАНИЯ</a:t>
            </a:r>
          </a:p>
          <a:p>
            <a:pPr algn="just">
              <a:buFont typeface="Wingdings" pitchFamily="2" charset="2"/>
              <a:buChar char="Ø"/>
            </a:pPr>
            <a:endParaRPr lang="ru-RU" dirty="0" smtClean="0"/>
          </a:p>
          <a:p>
            <a:pPr algn="ctr">
              <a:buNone/>
            </a:pPr>
            <a:r>
              <a:rPr lang="ru-RU" dirty="0" smtClean="0"/>
              <a:t>      Содержит краткую и точную информацию          </a:t>
            </a:r>
          </a:p>
          <a:p>
            <a:pPr algn="ctr">
              <a:buNone/>
            </a:pPr>
            <a:r>
              <a:rPr lang="ru-RU" dirty="0" smtClean="0"/>
              <a:t>      о  предметах и явлениях</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358246" cy="1357298"/>
          </a:xfrm>
        </p:spPr>
        <p:txBody>
          <a:bodyPr>
            <a:normAutofit fontScale="90000"/>
          </a:bodyPr>
          <a:lstStyle/>
          <a:p>
            <a:pPr algn="ctr"/>
            <a:r>
              <a:rPr lang="ru-RU" b="1" i="1" dirty="0" smtClean="0">
                <a:solidFill>
                  <a:srgbClr val="663FAB"/>
                </a:solidFill>
                <a:latin typeface="Times New Roman" pitchFamily="18" charset="0"/>
                <a:cs typeface="Times New Roman" pitchFamily="18" charset="0"/>
              </a:rPr>
              <a:t/>
            </a:r>
            <a:br>
              <a:rPr lang="ru-RU" b="1" i="1" dirty="0" smtClean="0">
                <a:solidFill>
                  <a:srgbClr val="663FAB"/>
                </a:solidFill>
                <a:latin typeface="Times New Roman" pitchFamily="18" charset="0"/>
                <a:cs typeface="Times New Roman" pitchFamily="18" charset="0"/>
              </a:rPr>
            </a:br>
            <a:r>
              <a:rPr lang="ru-RU" b="1" i="1" dirty="0" smtClean="0">
                <a:solidFill>
                  <a:srgbClr val="663FAB"/>
                </a:solidFill>
                <a:latin typeface="Times New Roman" pitchFamily="18" charset="0"/>
                <a:cs typeface="Times New Roman" pitchFamily="18" charset="0"/>
              </a:rPr>
              <a:t/>
            </a:r>
            <a:br>
              <a:rPr lang="ru-RU" b="1" i="1" dirty="0" smtClean="0">
                <a:solidFill>
                  <a:srgbClr val="663FAB"/>
                </a:solidFill>
                <a:latin typeface="Times New Roman" pitchFamily="18" charset="0"/>
                <a:cs typeface="Times New Roman" pitchFamily="18" charset="0"/>
              </a:rPr>
            </a:br>
            <a:r>
              <a:rPr lang="ru-RU" b="1" i="1" dirty="0" smtClean="0">
                <a:solidFill>
                  <a:srgbClr val="663FAB"/>
                </a:solidFill>
                <a:latin typeface="Times New Roman" pitchFamily="18" charset="0"/>
                <a:cs typeface="Times New Roman" pitchFamily="18" charset="0"/>
              </a:rPr>
              <a:t>Большая Медицинская Энциклопедия</a:t>
            </a:r>
            <a:endParaRPr lang="ru-RU" b="1" i="1" dirty="0">
              <a:solidFill>
                <a:srgbClr val="663FAB"/>
              </a:solidFill>
              <a:latin typeface="Times New Roman" pitchFamily="18" charset="0"/>
              <a:cs typeface="Times New Roman" pitchFamily="18" charset="0"/>
            </a:endParaRPr>
          </a:p>
        </p:txBody>
      </p:sp>
      <p:pic>
        <p:nvPicPr>
          <p:cNvPr id="2050" name="Picture 2" descr="image1"/>
          <p:cNvPicPr>
            <a:picLocks noChangeAspect="1" noChangeArrowheads="1"/>
          </p:cNvPicPr>
          <p:nvPr/>
        </p:nvPicPr>
        <p:blipFill>
          <a:blip r:embed="rId2" cstate="print"/>
          <a:srcRect/>
          <a:stretch>
            <a:fillRect/>
          </a:stretch>
        </p:blipFill>
        <p:spPr bwMode="auto">
          <a:xfrm rot="21372948">
            <a:off x="1071547" y="1482385"/>
            <a:ext cx="2595746" cy="4204026"/>
          </a:xfrm>
          <a:prstGeom prst="rect">
            <a:avLst/>
          </a:prstGeom>
          <a:ln>
            <a:headEnd/>
            <a:tailEnd/>
          </a:ln>
          <a:effectLst>
            <a:glow rad="63500">
              <a:schemeClr val="accent1">
                <a:satMod val="175000"/>
                <a:alpha val="40000"/>
              </a:schemeClr>
            </a:glow>
            <a:outerShdw blurRad="57150" dist="38100" dir="5400000" algn="ctr" rotWithShape="0">
              <a:schemeClr val="dk1">
                <a:shade val="9000"/>
                <a:satMod val="105000"/>
                <a:alpha val="48000"/>
              </a:schemeClr>
            </a:outerShdw>
          </a:effectLst>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pic>
      <p:sp>
        <p:nvSpPr>
          <p:cNvPr id="5" name="Прямоугольник 4"/>
          <p:cNvSpPr/>
          <p:nvPr/>
        </p:nvSpPr>
        <p:spPr>
          <a:xfrm>
            <a:off x="4643438" y="1500174"/>
            <a:ext cx="3857652" cy="4524315"/>
          </a:xfrm>
          <a:prstGeom prst="rect">
            <a:avLst/>
          </a:prstGeom>
        </p:spPr>
        <p:txBody>
          <a:bodyPr wrap="square">
            <a:spAutoFit/>
          </a:bodyPr>
          <a:lstStyle/>
          <a:p>
            <a:pPr algn="ctr"/>
            <a:r>
              <a:rPr lang="ru-RU" i="1" dirty="0" smtClean="0">
                <a:solidFill>
                  <a:srgbClr val="512373"/>
                </a:solidFill>
              </a:rPr>
              <a:t>Большая медицинская энциклопедия в</a:t>
            </a:r>
            <a:r>
              <a:rPr lang="ru-RU" i="1" dirty="0" smtClean="0">
                <a:solidFill>
                  <a:srgbClr val="512373"/>
                </a:solidFill>
                <a:latin typeface="Times New Roman" pitchFamily="18" charset="0"/>
                <a:cs typeface="Times New Roman" pitchFamily="18" charset="0"/>
              </a:rPr>
              <a:t> 30 </a:t>
            </a:r>
            <a:r>
              <a:rPr lang="ru-RU" i="1" dirty="0" smtClean="0">
                <a:solidFill>
                  <a:srgbClr val="512373"/>
                </a:solidFill>
              </a:rPr>
              <a:t>томах содержит большой объем научно-справочной информации по самым разнообразным вопросам медицины и смежных с ней областей знания, которым посвящено около 12 тыс. статей.</a:t>
            </a:r>
          </a:p>
          <a:p>
            <a:pPr algn="ctr"/>
            <a:r>
              <a:rPr lang="ru-RU" i="1" dirty="0" smtClean="0">
                <a:solidFill>
                  <a:srgbClr val="512373"/>
                </a:solidFill>
              </a:rPr>
              <a:t>Помочь читателю в поиске необходимых сведений, содержащихся в энциклопедии, и тем самым повысить научно-справочную ценность издания призваны указатели — предметный (терминологический) и именной.</a:t>
            </a:r>
            <a:endParaRPr lang="ru-RU" i="1" dirty="0">
              <a:solidFill>
                <a:srgbClr val="512373"/>
              </a:solidFill>
            </a:endParaRPr>
          </a:p>
        </p:txBody>
      </p:sp>
      <p:sp>
        <p:nvSpPr>
          <p:cNvPr id="2051" name="Rectangle 3"/>
          <p:cNvSpPr>
            <a:spLocks noChangeArrowheads="1"/>
          </p:cNvSpPr>
          <p:nvPr/>
        </p:nvSpPr>
        <p:spPr bwMode="auto">
          <a:xfrm>
            <a:off x="0" y="5500702"/>
            <a:ext cx="471487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61</a:t>
            </a:r>
            <a:b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Б79</a:t>
            </a:r>
            <a:b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Большая медицинская энциклопедия.</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В 30 т.</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гл. ред. Б. В. Петровский. - 3-е изд. - М. : Советская энцикл., 1974.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7686" y="785794"/>
            <a:ext cx="4329114" cy="5929354"/>
          </a:xfrm>
        </p:spPr>
        <p:txBody>
          <a:bodyPr>
            <a:normAutofit fontScale="62500" lnSpcReduction="20000"/>
          </a:bodyPr>
          <a:lstStyle/>
          <a:p>
            <a:pPr>
              <a:buNone/>
            </a:pPr>
            <a:r>
              <a:rPr lang="ru-RU" dirty="0" smtClean="0">
                <a:solidFill>
                  <a:srgbClr val="800000"/>
                </a:solidFill>
              </a:rPr>
              <a:t>     </a:t>
            </a:r>
          </a:p>
          <a:p>
            <a:pPr algn="ctr">
              <a:buNone/>
            </a:pPr>
            <a:r>
              <a:rPr lang="ru-RU" dirty="0" smtClean="0">
                <a:solidFill>
                  <a:srgbClr val="800000"/>
                </a:solidFill>
              </a:rPr>
              <a:t>		</a:t>
            </a:r>
            <a:r>
              <a:rPr lang="ru-RU" i="1" dirty="0" smtClean="0">
                <a:solidFill>
                  <a:srgbClr val="800000"/>
                </a:solidFill>
              </a:rPr>
              <a:t>Все статьи КМЭ расположены в порядке алфавита. Названия статей даны преимущественно в единственном числе. Если читатель не находит нужного слова в единственном числе, следует искать его во множественном (напр.. Аптечки, Гепатиты вирусные, Дифиллоботриозы). В названиях статей, представляющих собой словосочетания, используется как прямой порядок слов (напр., Аневризма аорты), так и обратный (напр.. Адаптация зрительная, Безредки метод, Рейно болезнь).</a:t>
            </a:r>
          </a:p>
          <a:p>
            <a:pPr algn="ctr">
              <a:buNone/>
            </a:pPr>
            <a:r>
              <a:rPr lang="ru-RU" i="1" dirty="0" smtClean="0">
                <a:solidFill>
                  <a:srgbClr val="800000"/>
                </a:solidFill>
              </a:rPr>
              <a:t>     Помимо статей в общем алфавитном порядке помещены и некоторые широко распространенные термины (без поясняющего их текста). Они набраны тем же шрифтом, что и названия статей, и сопровождаются ссылкой на статью, где описываются (напр.: Базедова болезнь —см. Зоб диффузный токсический, Аденотомия — см. Аденоиды.). В ряде случаев к таким терминам дается краткое определение.</a:t>
            </a:r>
          </a:p>
        </p:txBody>
      </p:sp>
      <p:pic>
        <p:nvPicPr>
          <p:cNvPr id="15362" name="Picture 2" descr="image2"/>
          <p:cNvPicPr>
            <a:picLocks noChangeAspect="1" noChangeArrowheads="1"/>
          </p:cNvPicPr>
          <p:nvPr/>
        </p:nvPicPr>
        <p:blipFill>
          <a:blip r:embed="rId2" cstate="print"/>
          <a:srcRect/>
          <a:stretch>
            <a:fillRect/>
          </a:stretch>
        </p:blipFill>
        <p:spPr bwMode="auto">
          <a:xfrm>
            <a:off x="857225" y="1071546"/>
            <a:ext cx="2857520" cy="4357718"/>
          </a:xfrm>
          <a:prstGeom prst="rect">
            <a:avLst/>
          </a:prstGeom>
          <a:ln>
            <a:headEnd/>
            <a:tailEnd/>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pic>
      <p:sp>
        <p:nvSpPr>
          <p:cNvPr id="15363" name="Rectangle 3"/>
          <p:cNvSpPr>
            <a:spLocks noChangeArrowheads="1"/>
          </p:cNvSpPr>
          <p:nvPr/>
        </p:nvSpPr>
        <p:spPr bwMode="auto">
          <a:xfrm>
            <a:off x="0" y="5500702"/>
            <a:ext cx="45720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a:t>
            </a:r>
            <a:b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К78</a:t>
            </a:r>
            <a:b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Краткая медицинская энциклопедия.</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В 3 т. гл. ред. Б. В. Петровский. - 2-е изд. - М. : Советская энцикл., 1989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4114800" cy="5857916"/>
          </a:xfrm>
        </p:spPr>
        <p:txBody>
          <a:bodyPr>
            <a:normAutofit fontScale="62500" lnSpcReduction="20000"/>
          </a:bodyPr>
          <a:lstStyle/>
          <a:p>
            <a:pPr>
              <a:buNone/>
            </a:pPr>
            <a:r>
              <a:rPr lang="kk-KZ" dirty="0" smtClean="0"/>
              <a:t>	</a:t>
            </a:r>
          </a:p>
          <a:p>
            <a:pPr algn="ctr">
              <a:buNone/>
            </a:pPr>
            <a:r>
              <a:rPr lang="kk-KZ" dirty="0" smtClean="0"/>
              <a:t>		</a:t>
            </a:r>
            <a:r>
              <a:rPr lang="kk-KZ" i="1" dirty="0" smtClean="0"/>
              <a:t>Вам представленно уникальное издание — созданное в лучших традициях книгоиздательского дела современную Большую медицинскую энциклопедию. Созданная опытным коллективом специалистов, она содержит описание более чем полутора тысяч заболеваний, различного рода патологий, симптомов и синдромов. Эта отлично иллюстрированная книга поможет вам уточнить правильность постановки диагноза, узнать причину болезни, а также необходимость проведения исследований и рекомендует оптимальные методы лечения и профилактики. Для удобства пользования энциклопедия снабжена подробным словарем медицинских терминов и алфавитным указателем. Издание предназначено как для специалистов — врачей различных специальностей, студентов медицинских институтов, — так и для самого широкого круга читателей. </a:t>
            </a:r>
            <a:endParaRPr lang="ru-RU" i="1" dirty="0" smtClean="0"/>
          </a:p>
        </p:txBody>
      </p:sp>
      <p:pic>
        <p:nvPicPr>
          <p:cNvPr id="16386" name="Picture 2" descr="image5"/>
          <p:cNvPicPr>
            <a:picLocks noChangeAspect="1" noChangeArrowheads="1"/>
          </p:cNvPicPr>
          <p:nvPr/>
        </p:nvPicPr>
        <p:blipFill>
          <a:blip r:embed="rId3" cstate="print"/>
          <a:srcRect/>
          <a:stretch>
            <a:fillRect/>
          </a:stretch>
        </p:blipFill>
        <p:spPr bwMode="auto">
          <a:xfrm rot="417902">
            <a:off x="5102003" y="808000"/>
            <a:ext cx="3148960" cy="4352759"/>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
        <p:nvSpPr>
          <p:cNvPr id="16387" name="Rectangle 3"/>
          <p:cNvSpPr>
            <a:spLocks noChangeArrowheads="1"/>
          </p:cNvSpPr>
          <p:nvPr/>
        </p:nvSpPr>
        <p:spPr bwMode="auto">
          <a:xfrm>
            <a:off x="4500562" y="5310130"/>
            <a:ext cx="4643438"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Times New Roman" pitchFamily="18" charset="0"/>
                <a:cs typeface="Times New Roman" pitchFamily="18" charset="0"/>
              </a:rPr>
              <a:t>61</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Б 79</a:t>
            </a:r>
            <a:br>
              <a:rPr kumimoji="0" lang="ru-RU" sz="1100" b="1" i="0" u="none" strike="noStrike" cap="none" normalizeH="0" baseline="0" dirty="0" smtClean="0">
                <a:ln>
                  <a:noFill/>
                </a:ln>
                <a:effectLst/>
                <a:latin typeface="Times New Roman" pitchFamily="18" charset="0"/>
                <a:cs typeface="Times New Roman" pitchFamily="18" charset="0"/>
              </a:rPr>
            </a:br>
            <a:r>
              <a:rPr kumimoji="0" lang="ru-RU" sz="1100" b="1" i="0" u="none" strike="noStrike" cap="none" normalizeH="0" baseline="0" dirty="0" smtClean="0">
                <a:ln>
                  <a:noFill/>
                </a:ln>
                <a:effectLst/>
                <a:latin typeface="Times New Roman" pitchFamily="18" charset="0"/>
                <a:cs typeface="Times New Roman" pitchFamily="18" charset="0"/>
              </a:rPr>
              <a:t>Большая медицинская энциклопедия</a:t>
            </a:r>
            <a:r>
              <a:rPr kumimoji="0" lang="ru-RU" sz="1100" b="0" i="0" u="none" strike="noStrike" cap="none" normalizeH="0" baseline="0" dirty="0" smtClean="0">
                <a:ln>
                  <a:noFill/>
                </a:ln>
                <a:effectLst/>
                <a:latin typeface="Times New Roman" pitchFamily="18" charset="0"/>
                <a:cs typeface="Times New Roman" pitchFamily="18" charset="0"/>
              </a:rPr>
              <a:t> / А. Г. Елисеев [и др.]. - М. : Эксмо, 2009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6"/>
          <p:cNvPicPr>
            <a:picLocks noChangeAspect="1" noChangeArrowheads="1"/>
          </p:cNvPicPr>
          <p:nvPr/>
        </p:nvPicPr>
        <p:blipFill>
          <a:blip r:embed="rId2" cstate="print"/>
          <a:srcRect/>
          <a:stretch>
            <a:fillRect/>
          </a:stretch>
        </p:blipFill>
        <p:spPr bwMode="auto">
          <a:xfrm rot="20858254">
            <a:off x="625873" y="890207"/>
            <a:ext cx="2758873" cy="4143735"/>
          </a:xfrm>
          <a:prstGeom prst="rect">
            <a:avLst/>
          </a:prstGeom>
          <a:noFill/>
          <a:ln w="12700">
            <a:solidFill>
              <a:schemeClr val="tx1"/>
            </a:solidFill>
            <a:miter lim="800000"/>
            <a:headEnd/>
            <a:tailEnd/>
          </a:ln>
        </p:spPr>
      </p:pic>
      <p:pic>
        <p:nvPicPr>
          <p:cNvPr id="17411" name="Picture 3" descr="image8"/>
          <p:cNvPicPr>
            <a:picLocks noChangeAspect="1" noChangeArrowheads="1"/>
          </p:cNvPicPr>
          <p:nvPr/>
        </p:nvPicPr>
        <p:blipFill>
          <a:blip r:embed="rId3" cstate="print"/>
          <a:srcRect/>
          <a:stretch>
            <a:fillRect/>
          </a:stretch>
        </p:blipFill>
        <p:spPr bwMode="auto">
          <a:xfrm rot="493396">
            <a:off x="2855207" y="821162"/>
            <a:ext cx="2791746" cy="4164467"/>
          </a:xfrm>
          <a:prstGeom prst="rect">
            <a:avLst/>
          </a:prstGeom>
          <a:noFill/>
          <a:ln w="9525">
            <a:solidFill>
              <a:schemeClr val="tx1"/>
            </a:solidFill>
            <a:miter lim="800000"/>
            <a:headEnd/>
            <a:tailEnd/>
          </a:ln>
        </p:spPr>
      </p:pic>
      <p:sp>
        <p:nvSpPr>
          <p:cNvPr id="8" name="Вертикальный свиток 7"/>
          <p:cNvSpPr/>
          <p:nvPr/>
        </p:nvSpPr>
        <p:spPr>
          <a:xfrm>
            <a:off x="6000760" y="642918"/>
            <a:ext cx="3143240" cy="5857916"/>
          </a:xfrm>
          <a:prstGeom prst="verticalScroll">
            <a:avLst>
              <a:gd name="adj" fmla="val 809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8300" marR="12700" indent="139700" algn="ctr">
              <a:spcAft>
                <a:spcPts val="0"/>
              </a:spcAft>
            </a:pPr>
            <a:r>
              <a:rPr lang="ru-RU" sz="1300" i="1" dirty="0" smtClean="0">
                <a:solidFill>
                  <a:srgbClr val="322400"/>
                </a:solidFill>
                <a:latin typeface="Times New Roman" pitchFamily="18" charset="0"/>
                <a:ea typeface="Times New Roman"/>
                <a:cs typeface="Times New Roman" pitchFamily="18" charset="0"/>
              </a:rPr>
              <a:t>Словари  представляют собой систематизированное научно-справочное издание, содержащее размещенные в алфавитном порядке 50 374 термина,    </a:t>
            </a:r>
          </a:p>
          <a:p>
            <a:pPr marL="368300" marR="12700" indent="139700" algn="ctr">
              <a:spcAft>
                <a:spcPts val="0"/>
              </a:spcAft>
            </a:pPr>
            <a:r>
              <a:rPr lang="ru-RU" sz="1300" i="1" dirty="0" smtClean="0">
                <a:solidFill>
                  <a:srgbClr val="322400"/>
                </a:solidFill>
                <a:latin typeface="Times New Roman" pitchFamily="18" charset="0"/>
                <a:ea typeface="Times New Roman"/>
                <a:cs typeface="Times New Roman" pitchFamily="18" charset="0"/>
              </a:rPr>
              <a:t>применяемых в научной и практической медицине,  и в смежных с ней областях знания (биофизике, биохимии, генетике и др.). Термины снабжены краткими научными определениями, сведениями о происхождении.</a:t>
            </a:r>
          </a:p>
          <a:p>
            <a:pPr marL="368300" marR="12700" indent="139700" algn="ctr">
              <a:spcAft>
                <a:spcPts val="0"/>
              </a:spcAft>
            </a:pPr>
            <a:r>
              <a:rPr lang="ru-RU" sz="1300" i="1" dirty="0" smtClean="0">
                <a:solidFill>
                  <a:srgbClr val="322400"/>
                </a:solidFill>
                <a:latin typeface="Times New Roman" pitchFamily="18" charset="0"/>
                <a:ea typeface="Times New Roman"/>
                <a:cs typeface="Times New Roman" pitchFamily="18" charset="0"/>
              </a:rPr>
              <a:t>Словари адресованы прежде всего медикам (ученым, врачам, студентам медицинских учебных заведений), но могут стать полезными так же лингвистам и широкому кругу лиц, интересующихся медицинской терминологией</a:t>
            </a:r>
            <a:endParaRPr lang="ru-RU" sz="1300" i="1" dirty="0">
              <a:solidFill>
                <a:srgbClr val="322400"/>
              </a:solidFill>
              <a:latin typeface="Times New Roman" pitchFamily="18" charset="0"/>
              <a:cs typeface="Times New Roman" pitchFamily="18" charset="0"/>
            </a:endParaRPr>
          </a:p>
        </p:txBody>
      </p:sp>
      <p:sp>
        <p:nvSpPr>
          <p:cNvPr id="10" name="Прямоугольник 9"/>
          <p:cNvSpPr/>
          <p:nvPr/>
        </p:nvSpPr>
        <p:spPr>
          <a:xfrm>
            <a:off x="0" y="5214950"/>
            <a:ext cx="3000364" cy="938719"/>
          </a:xfrm>
          <a:prstGeom prst="rect">
            <a:avLst/>
          </a:prstGeom>
        </p:spPr>
        <p:txBody>
          <a:bodyPr wrap="square">
            <a:spAutoFit/>
          </a:bodyPr>
          <a:lstStyle/>
          <a:p>
            <a:pPr lvl="1" fontAlgn="base">
              <a:spcBef>
                <a:spcPct val="0"/>
              </a:spcBef>
              <a:spcAft>
                <a:spcPct val="0"/>
              </a:spcAft>
            </a:pPr>
            <a:r>
              <a:rPr lang="ru-RU" sz="1100" b="1" dirty="0" smtClean="0">
                <a:latin typeface="Times New Roman" pitchFamily="18" charset="0"/>
                <a:cs typeface="Times New Roman" pitchFamily="18" charset="0"/>
              </a:rPr>
              <a:t>61</a:t>
            </a:r>
            <a:br>
              <a:rPr lang="ru-RU" sz="1100" b="1"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Б 79</a:t>
            </a:r>
          </a:p>
          <a:p>
            <a:pPr lvl="1" fontAlgn="base">
              <a:spcBef>
                <a:spcPct val="0"/>
              </a:spcBef>
              <a:spcAft>
                <a:spcPct val="0"/>
              </a:spcAft>
            </a:pPr>
            <a:r>
              <a:rPr lang="ru-RU" sz="1100" b="1" dirty="0" smtClean="0">
                <a:latin typeface="Times New Roman" pitchFamily="18" charset="0"/>
                <a:cs typeface="Times New Roman" pitchFamily="18" charset="0"/>
              </a:rPr>
              <a:t>Большой словарь медицинских</a:t>
            </a:r>
            <a:r>
              <a:rPr lang="ru-RU" sz="1100" dirty="0" smtClean="0">
                <a:latin typeface="Times New Roman" pitchFamily="18" charset="0"/>
                <a:cs typeface="Times New Roman" pitchFamily="18" charset="0"/>
              </a:rPr>
              <a:t> терминов. А-Я сост. В. Д. Федотов. - М. : Центрополиграф, 2007</a:t>
            </a:r>
          </a:p>
        </p:txBody>
      </p:sp>
      <p:sp>
        <p:nvSpPr>
          <p:cNvPr id="12" name="Прямоугольник 11"/>
          <p:cNvSpPr/>
          <p:nvPr/>
        </p:nvSpPr>
        <p:spPr>
          <a:xfrm>
            <a:off x="2643174" y="5143512"/>
            <a:ext cx="3286148" cy="1107996"/>
          </a:xfrm>
          <a:prstGeom prst="rect">
            <a:avLst/>
          </a:prstGeom>
        </p:spPr>
        <p:txBody>
          <a:bodyPr wrap="square">
            <a:spAutoFit/>
          </a:bodyPr>
          <a:lstStyle/>
          <a:p>
            <a:pPr lvl="1" fontAlgn="base">
              <a:spcBef>
                <a:spcPct val="0"/>
              </a:spcBef>
              <a:spcAft>
                <a:spcPct val="0"/>
              </a:spcAft>
            </a:pPr>
            <a:r>
              <a:rPr lang="ru-RU" sz="1100" b="1" dirty="0" smtClean="0">
                <a:latin typeface="Times New Roman" pitchFamily="18" charset="0"/>
                <a:cs typeface="Times New Roman" pitchFamily="18" charset="0"/>
              </a:rPr>
              <a:t>61</a:t>
            </a:r>
            <a:br>
              <a:rPr lang="ru-RU" sz="1100" b="1"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Э68</a:t>
            </a:r>
            <a:br>
              <a:rPr lang="ru-RU" sz="1100" b="1"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Энциклопедический словарь медицинских</a:t>
            </a:r>
            <a:r>
              <a:rPr lang="ru-RU" sz="1100" dirty="0" smtClean="0">
                <a:latin typeface="Times New Roman" pitchFamily="18" charset="0"/>
                <a:cs typeface="Times New Roman" pitchFamily="18" charset="0"/>
              </a:rPr>
              <a:t> терминов  / гл. ред. В. И. Покровский. - 2-е изд. - М. : Медицина, 2001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9"/>
          <p:cNvPicPr>
            <a:picLocks noChangeAspect="1" noChangeArrowheads="1"/>
          </p:cNvPicPr>
          <p:nvPr/>
        </p:nvPicPr>
        <p:blipFill>
          <a:blip r:embed="rId2"/>
          <a:stretch>
            <a:fillRect/>
          </a:stretch>
        </p:blipFill>
        <p:spPr bwMode="auto">
          <a:xfrm rot="21058447">
            <a:off x="1071538" y="571480"/>
            <a:ext cx="3071834" cy="4534942"/>
          </a:xfrm>
          <a:prstGeom prst="rect">
            <a:avLst/>
          </a:prstGeom>
          <a:noFill/>
          <a:ln>
            <a:noFill/>
          </a:ln>
          <a:effectLst>
            <a:glow rad="63500">
              <a:schemeClr val="accent6">
                <a:satMod val="175000"/>
                <a:alpha val="40000"/>
              </a:schemeClr>
            </a:glow>
            <a:reflection blurRad="6350" stA="52000" endA="300" endPos="35000" dir="5400000" sy="-100000" algn="bl" rotWithShape="0"/>
          </a:effectLst>
          <a:scene3d>
            <a:camera prst="orthographicFront"/>
            <a:lightRig rig="threePt" dir="t"/>
          </a:scene3d>
          <a:sp3d>
            <a:bevelT prst="convex"/>
          </a:sp3d>
        </p:spPr>
      </p:pic>
      <p:sp>
        <p:nvSpPr>
          <p:cNvPr id="6" name="Содержимое 2"/>
          <p:cNvSpPr txBox="1">
            <a:spLocks/>
          </p:cNvSpPr>
          <p:nvPr/>
        </p:nvSpPr>
        <p:spPr>
          <a:xfrm>
            <a:off x="609600" y="5367350"/>
            <a:ext cx="3686172" cy="110965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1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61</a:t>
            </a:r>
            <a:br>
              <a:rPr kumimoji="0" lang="ru-RU" sz="1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br>
            <a:r>
              <a:rPr kumimoji="0" lang="ru-RU" sz="1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А 94</a:t>
            </a:r>
            <a:br>
              <a:rPr kumimoji="0" lang="ru-RU" sz="1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br>
            <a:r>
              <a:rPr kumimoji="0" lang="ru-RU" sz="1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Ахметов, М. А.</a:t>
            </a:r>
            <a:r>
              <a:rPr kumimoji="0" lang="ru-RU" sz="11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Медициналық терминдер сөздігі. Орысша-қазақша-ағылшынша  : 40 мыңға жуық термин / М. А. Ахметов. - Алматы : Дайк-Пресс, 2009</a:t>
            </a:r>
            <a:endParaRPr kumimoji="0" lang="ru-RU" sz="11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Содержимое 2"/>
          <p:cNvSpPr>
            <a:spLocks noGrp="1"/>
          </p:cNvSpPr>
          <p:nvPr>
            <p:ph idx="1"/>
          </p:nvPr>
        </p:nvSpPr>
        <p:spPr>
          <a:xfrm>
            <a:off x="4572000" y="1142984"/>
            <a:ext cx="3686175" cy="5214973"/>
          </a:xfrm>
        </p:spPr>
        <p:txBody>
          <a:bodyPr>
            <a:normAutofit/>
          </a:bodyPr>
          <a:lstStyle/>
          <a:p>
            <a:pPr algn="ctr">
              <a:buNone/>
            </a:pPr>
            <a:r>
              <a:rPr lang="ru-RU" sz="1800" i="1" dirty="0" smtClean="0">
                <a:solidFill>
                  <a:srgbClr val="7030A0"/>
                </a:solidFill>
              </a:rPr>
              <a:t>   "Орысша-қазақша-ағылшынша медициналық терминдер сөздігі" медицинаның барлық салалары бойынша негізгі терминдерді қамтиды.</a:t>
            </a:r>
          </a:p>
          <a:p>
            <a:pPr algn="ctr">
              <a:buNone/>
            </a:pPr>
            <a:r>
              <a:rPr lang="ru-RU" sz="1800" i="1" dirty="0" smtClean="0">
                <a:solidFill>
                  <a:srgbClr val="7030A0"/>
                </a:solidFill>
              </a:rPr>
              <a:t>    Сөздік медицина колледждерінің және медициналык  жоғары оқу орындарының оқытушылары мен студенттеріне, сондай-ақ дәрігерлер мен медик ғалымдар қауымына арналған.</a:t>
            </a:r>
          </a:p>
          <a:p>
            <a:pPr algn="ctr">
              <a:buNone/>
            </a:pPr>
            <a:endParaRPr lang="ru-RU" sz="1800" i="1" dirty="0">
              <a:solidFill>
                <a:srgbClr val="FF99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8686800" cy="928694"/>
          </a:xfrm>
        </p:spPr>
        <p:txBody>
          <a:bodyPr>
            <a:noAutofit/>
          </a:bodyPr>
          <a:lstStyle/>
          <a:p>
            <a:pPr algn="ctr"/>
            <a:r>
              <a:rPr lang="ru-RU" sz="3000" b="1" dirty="0" smtClean="0">
                <a:solidFill>
                  <a:srgbClr val="FF0000"/>
                </a:solidFill>
                <a:latin typeface="Times New Roman" pitchFamily="18" charset="0"/>
                <a:cs typeface="Times New Roman" pitchFamily="18" charset="0"/>
              </a:rPr>
              <a:t>АБУ АЛИ ИБН СИНА </a:t>
            </a:r>
            <a:br>
              <a:rPr lang="ru-RU" sz="3000" b="1" dirty="0" smtClean="0">
                <a:solidFill>
                  <a:srgbClr val="FF0000"/>
                </a:solidFill>
                <a:latin typeface="Times New Roman" pitchFamily="18" charset="0"/>
                <a:cs typeface="Times New Roman" pitchFamily="18" charset="0"/>
              </a:rPr>
            </a:br>
            <a:r>
              <a:rPr lang="ru-RU" sz="3000" b="1" i="1" dirty="0" smtClean="0">
                <a:solidFill>
                  <a:srgbClr val="FF0000"/>
                </a:solidFill>
                <a:latin typeface="Times New Roman" pitchFamily="18" charset="0"/>
                <a:cs typeface="Times New Roman" pitchFamily="18" charset="0"/>
              </a:rPr>
              <a:t>канон врачебной науки</a:t>
            </a:r>
            <a:endParaRPr lang="ru-RU" sz="3000"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857232"/>
            <a:ext cx="3643338" cy="6000768"/>
          </a:xfrm>
        </p:spPr>
        <p:txBody>
          <a:bodyPr>
            <a:normAutofit fontScale="25000" lnSpcReduction="20000"/>
          </a:bodyPr>
          <a:lstStyle/>
          <a:p>
            <a:pPr>
              <a:buNone/>
            </a:pPr>
            <a:r>
              <a:rPr lang="ru-RU" dirty="0" smtClean="0"/>
              <a:t>       </a:t>
            </a:r>
          </a:p>
          <a:p>
            <a:pPr>
              <a:buNone/>
            </a:pPr>
            <a:endParaRPr lang="ru-RU" dirty="0" smtClean="0"/>
          </a:p>
          <a:p>
            <a:pPr>
              <a:buNone/>
            </a:pPr>
            <a:r>
              <a:rPr lang="ru-RU" sz="4000" dirty="0" smtClean="0"/>
              <a:t>     		</a:t>
            </a:r>
            <a:r>
              <a:rPr lang="ru-RU" sz="6400" dirty="0" smtClean="0">
                <a:solidFill>
                  <a:srgbClr val="204422"/>
                </a:solidFill>
                <a:latin typeface="Times New Roman" pitchFamily="18" charset="0"/>
                <a:cs typeface="Times New Roman" pitchFamily="18" charset="0"/>
              </a:rPr>
              <a:t>  </a:t>
            </a:r>
            <a:r>
              <a:rPr lang="ru-RU" sz="6400" i="1" dirty="0" smtClean="0">
                <a:solidFill>
                  <a:srgbClr val="204422"/>
                </a:solidFill>
                <a:latin typeface="Times New Roman" pitchFamily="18" charset="0"/>
                <a:cs typeface="Times New Roman" pitchFamily="18" charset="0"/>
              </a:rPr>
              <a:t>Гениальный труд Ибн Сины «Канон врачебной науки» — величайший по значению и содержанию памятник культуры — написан в 1012—1024 годах. Этот колоссальный свод медицинских знаний представляет собой одну из вех на пути развития подлинных идей гуманизма, связанных с борьбой за охрану здоровья человека. Величайшие</a:t>
            </a:r>
            <a:br>
              <a:rPr lang="ru-RU" sz="6400" i="1" dirty="0" smtClean="0">
                <a:solidFill>
                  <a:srgbClr val="204422"/>
                </a:solidFill>
                <a:latin typeface="Times New Roman" pitchFamily="18" charset="0"/>
                <a:cs typeface="Times New Roman" pitchFamily="18" charset="0"/>
              </a:rPr>
            </a:br>
            <a:r>
              <a:rPr lang="ru-RU" sz="6400" i="1" dirty="0" smtClean="0">
                <a:solidFill>
                  <a:srgbClr val="204422"/>
                </a:solidFill>
                <a:latin typeface="Times New Roman" pitchFamily="18" charset="0"/>
                <a:cs typeface="Times New Roman" pitchFamily="18" charset="0"/>
              </a:rPr>
              <a:t>памятники человеческого ума, к которым принадлежит и «Канон», вошли в сокровищницу мировой науки и культуры.</a:t>
            </a:r>
          </a:p>
          <a:p>
            <a:pPr>
              <a:buNone/>
            </a:pPr>
            <a:r>
              <a:rPr lang="ru-RU" sz="6400" i="1" dirty="0" smtClean="0">
                <a:solidFill>
                  <a:srgbClr val="204422"/>
                </a:solidFill>
                <a:latin typeface="Times New Roman" pitchFamily="18" charset="0"/>
                <a:cs typeface="Times New Roman" pitchFamily="18" charset="0"/>
              </a:rPr>
              <a:t>      	Прошло всего 150 лет после того, как Ибн Сина закончил свой обширный труд, а его «Канон» уже был переведен на латинский язык Герардом Кремонским (1114—1187). Это было далеко не совершенное по передаче подлинника издание «Канона». В продолжение шести веков «Канон» служил источником медицинских знаний в странах Европы.</a:t>
            </a:r>
            <a:br>
              <a:rPr lang="ru-RU" sz="6400" i="1" dirty="0" smtClean="0">
                <a:solidFill>
                  <a:srgbClr val="204422"/>
                </a:solidFill>
                <a:latin typeface="Times New Roman" pitchFamily="18" charset="0"/>
                <a:cs typeface="Times New Roman" pitchFamily="18" charset="0"/>
              </a:rPr>
            </a:br>
            <a:r>
              <a:rPr lang="ru-RU" sz="6400" i="1" dirty="0" smtClean="0">
                <a:solidFill>
                  <a:srgbClr val="204422"/>
                </a:solidFill>
                <a:latin typeface="Times New Roman" pitchFamily="18" charset="0"/>
                <a:cs typeface="Times New Roman" pitchFamily="18" charset="0"/>
              </a:rPr>
              <a:t>	За это время неоднократно издавался его латинский перевод.</a:t>
            </a:r>
          </a:p>
          <a:p>
            <a:endParaRPr lang="ru-RU" sz="6400" b="1" i="1" dirty="0">
              <a:solidFill>
                <a:srgbClr val="204422"/>
              </a:solidFill>
              <a:latin typeface="Times New Roman" pitchFamily="18" charset="0"/>
              <a:cs typeface="Times New Roman" pitchFamily="18" charset="0"/>
            </a:endParaRPr>
          </a:p>
        </p:txBody>
      </p:sp>
      <p:pic>
        <p:nvPicPr>
          <p:cNvPr id="21506" name="Picture 2" descr="image1"/>
          <p:cNvPicPr>
            <a:picLocks noChangeAspect="1" noChangeArrowheads="1"/>
          </p:cNvPicPr>
          <p:nvPr/>
        </p:nvPicPr>
        <p:blipFill>
          <a:blip r:embed="rId2" cstate="print"/>
          <a:srcRect/>
          <a:stretch>
            <a:fillRect/>
          </a:stretch>
        </p:blipFill>
        <p:spPr bwMode="auto">
          <a:xfrm rot="604172">
            <a:off x="5665234" y="1431634"/>
            <a:ext cx="2888862" cy="4588149"/>
          </a:xfrm>
          <a:prstGeom prst="rect">
            <a:avLst/>
          </a:prstGeom>
          <a:noFill/>
          <a:ln w="38100">
            <a:solidFill>
              <a:schemeClr val="accent4">
                <a:lumMod val="50000"/>
              </a:schemeClr>
            </a:solidFill>
            <a:miter lim="800000"/>
            <a:headEnd/>
            <a:tailEnd/>
          </a:ln>
          <a:effectLst>
            <a:outerShdw blurRad="50800" dist="38100" dir="18900000" algn="bl" rotWithShape="0">
              <a:prstClr val="black">
                <a:alpha val="40000"/>
              </a:prstClr>
            </a:outerShdw>
          </a:effectLst>
        </p:spPr>
      </p:pic>
      <p:pic>
        <p:nvPicPr>
          <p:cNvPr id="21507" name="Picture 3" descr="image2"/>
          <p:cNvPicPr>
            <a:picLocks noChangeAspect="1" noChangeArrowheads="1"/>
          </p:cNvPicPr>
          <p:nvPr/>
        </p:nvPicPr>
        <p:blipFill>
          <a:blip r:embed="rId3" cstate="print"/>
          <a:srcRect/>
          <a:stretch>
            <a:fillRect/>
          </a:stretch>
        </p:blipFill>
        <p:spPr bwMode="auto">
          <a:xfrm rot="21165944">
            <a:off x="4359406" y="2918830"/>
            <a:ext cx="2334972" cy="3578715"/>
          </a:xfrm>
          <a:prstGeom prst="rect">
            <a:avLst/>
          </a:prstGeom>
          <a:noFill/>
          <a:ln w="38100">
            <a:solidFill>
              <a:srgbClr val="800000"/>
            </a:solidFill>
            <a:miter lim="800000"/>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1502</TotalTime>
  <Words>494</Words>
  <PresentationFormat>Экран (4:3)</PresentationFormat>
  <Paragraphs>80</Paragraphs>
  <Slides>19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Кітапхана ұсынады: анықтамалық  басылымдар</vt:lpstr>
      <vt:lpstr>Слайд 2</vt:lpstr>
      <vt:lpstr>Справочный фонд библиотеки</vt:lpstr>
      <vt:lpstr>  Большая Медицинская Энциклопедия</vt:lpstr>
      <vt:lpstr>Слайд 5</vt:lpstr>
      <vt:lpstr>Слайд 6</vt:lpstr>
      <vt:lpstr>Слайд 7</vt:lpstr>
      <vt:lpstr>Слайд 8</vt:lpstr>
      <vt:lpstr>АБУ АЛИ ИБН СИНА  канон врачебной науки</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002</cp:lastModifiedBy>
  <cp:revision>150</cp:revision>
  <dcterms:modified xsi:type="dcterms:W3CDTF">2018-10-18T12:32:46Z</dcterms:modified>
</cp:coreProperties>
</file>