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77" r:id="rId3"/>
    <p:sldId id="264" r:id="rId4"/>
    <p:sldId id="275" r:id="rId5"/>
    <p:sldId id="276" r:id="rId6"/>
    <p:sldId id="281" r:id="rId7"/>
    <p:sldId id="282" r:id="rId8"/>
    <p:sldId id="278" r:id="rId9"/>
    <p:sldId id="279" r:id="rId10"/>
    <p:sldId id="290" r:id="rId11"/>
    <p:sldId id="287" r:id="rId12"/>
    <p:sldId id="288" r:id="rId13"/>
    <p:sldId id="280" r:id="rId14"/>
    <p:sldId id="258" r:id="rId15"/>
    <p:sldId id="259" r:id="rId16"/>
    <p:sldId id="283" r:id="rId17"/>
    <p:sldId id="284" r:id="rId18"/>
    <p:sldId id="274" r:id="rId19"/>
  </p:sldIdLst>
  <p:sldSz cx="9144000" cy="6858000" type="screen4x3"/>
  <p:notesSz cx="9144000" cy="6858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fld id="{004D5409-AEEE-4298-A961-DCFAEBC3272A}" type="datetimeFigureOut">
              <a:rPr lang="ru-RU"/>
              <a:pPr>
                <a:defRPr/>
              </a:pPr>
              <a:t>04.04.2019</a:t>
            </a:fld>
            <a:endParaRPr lang="ru-RU"/>
          </a:p>
        </p:txBody>
      </p:sp>
      <p:sp>
        <p:nvSpPr>
          <p:cNvPr id="5" name="Нижний колонтитул 18"/>
          <p:cNvSpPr>
            <a:spLocks noGrp="1"/>
          </p:cNvSpPr>
          <p:nvPr>
            <p:ph type="ftr" sz="quarter" idx="11"/>
          </p:nvPr>
        </p:nvSpPr>
        <p:spPr/>
        <p:txBody>
          <a:bodyPr/>
          <a:lstStyle>
            <a:lvl1pPr>
              <a:defRPr/>
            </a:lvl1pPr>
          </a:lstStyle>
          <a:p>
            <a:pPr>
              <a:defRPr/>
            </a:pPr>
            <a:endParaRPr lang="ru-RU"/>
          </a:p>
        </p:txBody>
      </p:sp>
      <p:sp>
        <p:nvSpPr>
          <p:cNvPr id="6" name="Номер слайда 26"/>
          <p:cNvSpPr>
            <a:spLocks noGrp="1"/>
          </p:cNvSpPr>
          <p:nvPr>
            <p:ph type="sldNum" sz="quarter" idx="12"/>
          </p:nvPr>
        </p:nvSpPr>
        <p:spPr/>
        <p:txBody>
          <a:bodyPr/>
          <a:lstStyle>
            <a:lvl1pPr>
              <a:defRPr/>
            </a:lvl1pPr>
          </a:lstStyle>
          <a:p>
            <a:pPr>
              <a:defRPr/>
            </a:pPr>
            <a:fld id="{A3E7138C-0CC9-463E-90D2-489F7F747F0C}"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4A4C7E5B-0AE5-4675-AA87-6CE57A01E31F}" type="datetimeFigureOut">
              <a:rPr lang="ru-RU"/>
              <a:pPr>
                <a:defRPr/>
              </a:pPr>
              <a:t>04.04.2019</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F011ADC9-32EE-4226-92EB-70A38C5E4C0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DC4C7040-019C-4747-91BD-2614B1F688DD}" type="datetimeFigureOut">
              <a:rPr lang="ru-RU"/>
              <a:pPr>
                <a:defRPr/>
              </a:pPr>
              <a:t>04.04.2019</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89073700-591D-4AE5-8ABC-EDBB58F326E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C4D8E0E1-D651-49D4-B7D7-14FB33465F04}" type="datetimeFigureOut">
              <a:rPr lang="ru-RU"/>
              <a:pPr>
                <a:defRPr/>
              </a:pPr>
              <a:t>04.04.2019</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9570D80A-5613-4A86-B0BC-9B6D784AE80A}"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E4BECFC-0E84-48A0-BD03-2798C4411441}" type="datetimeFigureOut">
              <a:rPr lang="ru-RU"/>
              <a:pPr>
                <a:defRPr/>
              </a:pPr>
              <a:t>04.04.2019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0103901-8DA3-4270-B2EC-524A84B64242}"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D524ED96-750B-4746-B94A-8C2A4453977D}" type="datetimeFigureOut">
              <a:rPr lang="ru-RU"/>
              <a:pPr>
                <a:defRPr/>
              </a:pPr>
              <a:t>04.04.2019</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B0185A10-7F8D-4F28-A39F-46A2AE083A0E}"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EBE3B700-DCCD-44B5-B209-DBD36DC343AB}" type="datetimeFigureOut">
              <a:rPr lang="ru-RU"/>
              <a:pPr>
                <a:defRPr/>
              </a:pPr>
              <a:t>04.04.2019</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A97748AD-6A04-4641-8CB3-029BF76A61BA}"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745A8106-CCF8-4D3C-98D4-5512818D33C6}" type="datetimeFigureOut">
              <a:rPr lang="ru-RU"/>
              <a:pPr>
                <a:defRPr/>
              </a:pPr>
              <a:t>04.04.2019</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CF1627C1-8C2F-4326-A0B7-8BA6E9C872D0}"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21410744-C316-4318-996D-31A590A2B624}" type="datetimeFigureOut">
              <a:rPr lang="ru-RU"/>
              <a:pPr>
                <a:defRPr/>
              </a:pPr>
              <a:t>04.04.2019</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3E5374B6-D94E-4916-A22D-E38165A44268}"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CB127F80-A726-496F-BB3B-E8AF4B0DDD29}" type="datetimeFigureOut">
              <a:rPr lang="ru-RU"/>
              <a:pPr>
                <a:defRPr/>
              </a:pPr>
              <a:t>04.04.2019</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00BE0D5C-EECA-48E5-9DB2-B24AA32B3EC8}"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ый треугольник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53290CF1-E813-47C5-AE4B-3689C3F145B0}" type="datetimeFigureOut">
              <a:rPr lang="ru-RU"/>
              <a:pPr>
                <a:defRPr/>
              </a:pPr>
              <a:t>04.04.2019</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851A3661-058B-4E1C-AC2D-4BA4B6BDD1A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7DDA9842-E028-429B-8F60-2E8B8C967097}" type="datetimeFigureOut">
              <a:rPr lang="ru-RU"/>
              <a:pPr>
                <a:defRPr/>
              </a:pPr>
              <a:t>04.04.2019</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6080AA28-12F3-4694-8856-F5DF93877B5F}" type="slidenum">
              <a:rPr lang="ru-RU"/>
              <a:pPr>
                <a:defRPr/>
              </a:pPr>
              <a:t>‹#›</a:t>
            </a:fld>
            <a:endParaRPr lang="ru-RU"/>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672" r:id="rId1"/>
    <p:sldLayoutId id="2147483664" r:id="rId2"/>
    <p:sldLayoutId id="2147483673" r:id="rId3"/>
    <p:sldLayoutId id="2147483665" r:id="rId4"/>
    <p:sldLayoutId id="2147483666" r:id="rId5"/>
    <p:sldLayoutId id="2147483667" r:id="rId6"/>
    <p:sldLayoutId id="2147483668" r:id="rId7"/>
    <p:sldLayoutId id="2147483669" r:id="rId8"/>
    <p:sldLayoutId id="2147483674" r:id="rId9"/>
    <p:sldLayoutId id="2147483670" r:id="rId10"/>
    <p:sldLayoutId id="2147483671"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FEB80A"/>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EB80A"/>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00ADDC"/>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medcollegelib.ru/cur_user.html" TargetMode="External"/><Relationship Id="rId2" Type="http://schemas.openxmlformats.org/officeDocument/2006/relationships/hyperlink" Target="http://www.medcollegelib.ru/doc/ISBN9785970428405-SCN0000/000.html" TargetMode="Externa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571472" y="1571612"/>
            <a:ext cx="8358246" cy="1214446"/>
          </a:xfrm>
        </p:spPr>
        <p:txBody>
          <a:bodyPr>
            <a:normAutofit fontScale="90000"/>
          </a:bodyPr>
          <a:lstStyle/>
          <a:p>
            <a:pPr algn="ctr" eaLnBrk="1" fontAlgn="auto" hangingPunct="1">
              <a:spcAft>
                <a:spcPts val="0"/>
              </a:spcAft>
              <a:defRPr/>
            </a:pPr>
            <a:r>
              <a:rPr lang="kk-KZ" sz="3600" b="1" dirty="0" smtClean="0">
                <a:latin typeface="Times New Roman" pitchFamily="18" charset="0"/>
                <a:cs typeface="Times New Roman" pitchFamily="18" charset="0"/>
              </a:rPr>
              <a:t/>
            </a:r>
            <a:br>
              <a:rPr lang="kk-KZ" sz="3600" b="1" dirty="0" smtClean="0">
                <a:latin typeface="Times New Roman" pitchFamily="18" charset="0"/>
                <a:cs typeface="Times New Roman" pitchFamily="18" charset="0"/>
              </a:rPr>
            </a:br>
            <a:r>
              <a:rPr lang="kk-KZ" sz="3600" b="1" dirty="0" smtClean="0">
                <a:latin typeface="Times New Roman" pitchFamily="18" charset="0"/>
                <a:cs typeface="Times New Roman" pitchFamily="18" charset="0"/>
              </a:rPr>
              <a:t/>
            </a:r>
            <a:br>
              <a:rPr lang="kk-KZ" sz="3600" b="1" dirty="0" smtClean="0">
                <a:latin typeface="Times New Roman" pitchFamily="18" charset="0"/>
                <a:cs typeface="Times New Roman" pitchFamily="18" charset="0"/>
              </a:rPr>
            </a:br>
            <a:r>
              <a:rPr lang="kk-KZ" sz="3600" b="1" dirty="0" smtClean="0">
                <a:latin typeface="Times New Roman" pitchFamily="18" charset="0"/>
                <a:cs typeface="Times New Roman" pitchFamily="18" charset="0"/>
              </a:rPr>
              <a:t/>
            </a:r>
            <a:br>
              <a:rPr lang="kk-KZ" sz="3600" b="1" dirty="0" smtClean="0">
                <a:latin typeface="Times New Roman" pitchFamily="18" charset="0"/>
                <a:cs typeface="Times New Roman" pitchFamily="18" charset="0"/>
              </a:rPr>
            </a:br>
            <a:r>
              <a:rPr lang="kk-KZ" sz="3600" b="1" dirty="0" smtClean="0">
                <a:latin typeface="Times New Roman" pitchFamily="18" charset="0"/>
                <a:cs typeface="Times New Roman" pitchFamily="18" charset="0"/>
              </a:rPr>
              <a:t/>
            </a:r>
            <a:br>
              <a:rPr lang="kk-KZ" sz="3600" b="1" dirty="0" smtClean="0">
                <a:latin typeface="Times New Roman" pitchFamily="18" charset="0"/>
                <a:cs typeface="Times New Roman" pitchFamily="18" charset="0"/>
              </a:rPr>
            </a:br>
            <a:r>
              <a:rPr lang="kk-KZ" sz="3600" b="1" dirty="0" smtClean="0">
                <a:latin typeface="Times New Roman" pitchFamily="18" charset="0"/>
                <a:cs typeface="Times New Roman" pitchFamily="18" charset="0"/>
              </a:rPr>
              <a:t/>
            </a:r>
            <a:br>
              <a:rPr lang="kk-KZ" sz="3600" b="1" dirty="0" smtClean="0">
                <a:latin typeface="Times New Roman" pitchFamily="18" charset="0"/>
                <a:cs typeface="Times New Roman" pitchFamily="18" charset="0"/>
              </a:rPr>
            </a:br>
            <a:r>
              <a:rPr lang="kk-KZ" sz="3600" b="1" dirty="0" smtClean="0">
                <a:latin typeface="Times New Roman" pitchFamily="18" charset="0"/>
                <a:cs typeface="Times New Roman" pitchFamily="18" charset="0"/>
              </a:rPr>
              <a:t/>
            </a:r>
            <a:br>
              <a:rPr lang="kk-KZ" sz="3600" b="1" dirty="0" smtClean="0">
                <a:latin typeface="Times New Roman" pitchFamily="18" charset="0"/>
                <a:cs typeface="Times New Roman" pitchFamily="18" charset="0"/>
              </a:rPr>
            </a:br>
            <a:r>
              <a:rPr lang="kk-KZ" sz="3600" b="1" dirty="0" smtClean="0">
                <a:latin typeface="Times New Roman" pitchFamily="18" charset="0"/>
                <a:cs typeface="Times New Roman" pitchFamily="18" charset="0"/>
              </a:rPr>
              <a:t>Молекулалық биология және медициналық  генетика</a:t>
            </a:r>
            <a:endParaRPr lang="ru-RU" sz="3600" b="1" dirty="0">
              <a:latin typeface="Times New Roman" pitchFamily="18" charset="0"/>
              <a:cs typeface="Times New Roman" pitchFamily="18" charset="0"/>
            </a:endParaRPr>
          </a:p>
        </p:txBody>
      </p:sp>
      <p:sp>
        <p:nvSpPr>
          <p:cNvPr id="13314" name="Rectangle 29"/>
          <p:cNvSpPr>
            <a:spLocks noChangeArrowheads="1"/>
          </p:cNvSpPr>
          <p:nvPr/>
        </p:nvSpPr>
        <p:spPr bwMode="auto">
          <a:xfrm>
            <a:off x="1428750" y="785813"/>
            <a:ext cx="7286625" cy="742950"/>
          </a:xfrm>
          <a:prstGeom prst="rect">
            <a:avLst/>
          </a:prstGeom>
          <a:noFill/>
          <a:ln w="9525">
            <a:noFill/>
            <a:miter lim="800000"/>
            <a:headEnd/>
            <a:tailEnd/>
          </a:ln>
        </p:spPr>
        <p:txBody>
          <a:bodyPr lIns="92075" tIns="46038" rIns="92075" bIns="46038" anchor="ctr"/>
          <a:lstStyle/>
          <a:p>
            <a:pPr algn="ctr"/>
            <a:r>
              <a:rPr lang="kk-KZ">
                <a:latin typeface="Times New Roman" pitchFamily="18" charset="0"/>
                <a:cs typeface="Times New Roman" pitchFamily="18" charset="0"/>
              </a:rPr>
              <a:t>ОҢТҮСТІК  ҚАЗАҚСТАН  МЕДИЦИНАЛЫҚ   АКАДЕМИЯСЫ </a:t>
            </a:r>
          </a:p>
          <a:p>
            <a:pPr algn="ctr"/>
            <a:r>
              <a:rPr lang="kk-KZ">
                <a:latin typeface="Times New Roman" pitchFamily="18" charset="0"/>
                <a:cs typeface="Times New Roman" pitchFamily="18" charset="0"/>
              </a:rPr>
              <a:t>КІТАПХАНАЛЫҚ  –  АҚПАРАТТЫҚ  ОРТАЛЫҒЫ</a:t>
            </a:r>
            <a:endParaRPr lang="ru-RU">
              <a:latin typeface="Times New Roman" pitchFamily="18" charset="0"/>
              <a:cs typeface="Times New Roman" pitchFamily="18" charset="0"/>
            </a:endParaRPr>
          </a:p>
          <a:p>
            <a:pPr algn="ctr"/>
            <a:endParaRPr lang="ru-RU" sz="1600" b="1">
              <a:solidFill>
                <a:schemeClr val="tx2"/>
              </a:solidFill>
              <a:latin typeface="Constantia" pitchFamily="18" charset="0"/>
            </a:endParaRPr>
          </a:p>
        </p:txBody>
      </p:sp>
      <p:sp>
        <p:nvSpPr>
          <p:cNvPr id="13315" name="Rectangle 31"/>
          <p:cNvSpPr>
            <a:spLocks noChangeArrowheads="1"/>
          </p:cNvSpPr>
          <p:nvPr/>
        </p:nvSpPr>
        <p:spPr bwMode="auto">
          <a:xfrm>
            <a:off x="4191000" y="6019800"/>
            <a:ext cx="2057400" cy="457200"/>
          </a:xfrm>
          <a:prstGeom prst="rect">
            <a:avLst/>
          </a:prstGeom>
          <a:noFill/>
          <a:ln w="9525">
            <a:noFill/>
            <a:miter lim="800000"/>
            <a:headEnd/>
            <a:tailEnd/>
          </a:ln>
        </p:spPr>
        <p:txBody>
          <a:bodyPr lIns="92075" tIns="46038" rIns="92075" bIns="46038" anchor="ctr"/>
          <a:lstStyle/>
          <a:p>
            <a:pPr algn="ctr"/>
            <a:r>
              <a:rPr lang="kk-KZ">
                <a:latin typeface="Times New Roman" pitchFamily="18" charset="0"/>
                <a:cs typeface="Times New Roman" pitchFamily="18" charset="0"/>
              </a:rPr>
              <a:t>Шымкент - 2019</a:t>
            </a:r>
            <a:endParaRPr lang="ru-RU">
              <a:latin typeface="Times New Roman" pitchFamily="18" charset="0"/>
              <a:cs typeface="Times New Roman" pitchFamily="18" charset="0"/>
            </a:endParaRPr>
          </a:p>
        </p:txBody>
      </p:sp>
      <p:sp>
        <p:nvSpPr>
          <p:cNvPr id="13316" name="AutoShape 2" descr="https://autogear.ru/misc/i/gallery/47518/2492445.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onstantia" pitchFamily="18" charset="0"/>
            </a:endParaRPr>
          </a:p>
        </p:txBody>
      </p:sp>
      <p:sp>
        <p:nvSpPr>
          <p:cNvPr id="13317" name="AutoShape 4" descr="https://autogear.ru/misc/i/gallery/47518/2492445.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onstantia" pitchFamily="18" charset="0"/>
            </a:endParaRPr>
          </a:p>
        </p:txBody>
      </p:sp>
      <p:pic>
        <p:nvPicPr>
          <p:cNvPr id="13318" name="Picture 5" descr="C:\Documents and Settings\User\Мои документы\Downloads\ммм.jpg"/>
          <p:cNvPicPr>
            <a:picLocks noChangeAspect="1" noChangeArrowheads="1"/>
          </p:cNvPicPr>
          <p:nvPr/>
        </p:nvPicPr>
        <p:blipFill>
          <a:blip r:embed="rId2"/>
          <a:srcRect/>
          <a:stretch>
            <a:fillRect/>
          </a:stretch>
        </p:blipFill>
        <p:spPr bwMode="auto">
          <a:xfrm>
            <a:off x="2700338" y="3357563"/>
            <a:ext cx="4071937" cy="1714500"/>
          </a:xfrm>
          <a:prstGeom prst="rect">
            <a:avLst/>
          </a:prstGeom>
          <a:noFill/>
          <a:ln w="9525">
            <a:noFill/>
            <a:miter lim="800000"/>
            <a:headEnd/>
            <a:tailEnd/>
          </a:ln>
        </p:spPr>
      </p:pic>
    </p:spTree>
  </p:cSld>
  <p:clrMapOvr>
    <a:masterClrMapping/>
  </p:clrMapOvr>
  <p:transition advClick="0" advTm="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571472" y="785794"/>
            <a:ext cx="2880000" cy="3557648"/>
          </a:xfrm>
          <a:prstGeom prst="rect">
            <a:avLst/>
          </a:prstGeom>
          <a:noFill/>
          <a:ln w="38100">
            <a:noFill/>
            <a:miter lim="800000"/>
            <a:headEnd/>
            <a:tailEnd/>
          </a:ln>
          <a:effectLst>
            <a:outerShdw blurRad="76200" dir="13500000" sy="23000" kx="1200000" algn="br" rotWithShape="0">
              <a:prstClr val="black">
                <a:alpha val="20000"/>
              </a:prstClr>
            </a:outerShdw>
          </a:effectLst>
          <a:scene3d>
            <a:camera prst="obliqueTopLeft"/>
            <a:lightRig rig="threePt" dir="t"/>
          </a:scene3d>
        </p:spPr>
      </p:pic>
      <p:sp>
        <p:nvSpPr>
          <p:cNvPr id="22530" name="TextBox 2"/>
          <p:cNvSpPr txBox="1">
            <a:spLocks noChangeArrowheads="1"/>
          </p:cNvSpPr>
          <p:nvPr/>
        </p:nvSpPr>
        <p:spPr bwMode="auto">
          <a:xfrm>
            <a:off x="3786188" y="928688"/>
            <a:ext cx="5357812" cy="4211637"/>
          </a:xfrm>
          <a:prstGeom prst="rect">
            <a:avLst/>
          </a:prstGeom>
          <a:noFill/>
          <a:ln w="9525">
            <a:noFill/>
            <a:miter lim="800000"/>
            <a:headEnd/>
            <a:tailEnd/>
          </a:ln>
        </p:spPr>
        <p:txBody>
          <a:bodyPr>
            <a:spAutoFit/>
          </a:bodyPr>
          <a:lstStyle/>
          <a:p>
            <a:r>
              <a:rPr lang="kk-KZ">
                <a:latin typeface="Times New Roman" pitchFamily="18" charset="0"/>
                <a:cs typeface="Times New Roman" pitchFamily="18" charset="0"/>
              </a:rPr>
              <a:t>      Оқулық генетикадағы  тұқым қуалаудың негізгі заңдылықтары, тұқым қуалаушылық пен өзгер- гіштікті зерттеудің әдістері, тұқым қуудың цитологиялық негізі, гаметогенез, генетиканың негізгі заңдары мен  заңдылықтары, ажырау кезінде әдеттегі сандық қатынастардың  ауытқулары, гендердің өзара әрекеттесуі, жыныс генетикасы, тұқым қуалаудың  хромосомалық теориясы, өзгер- гіштік, адам генетикасы, медициналық генетика, адам қан топтарының тұқым қуалауы мен популя -циялық генетика мәселелері сынды генетикалық классикалық тақырыптарын қарастырады. Г.Мендель және Т. Морган заңдылықтары бойынша генетикалық есептерді  шығару жолдары мен білімді тексеруге арналған тест тапсырмалары берілген.</a:t>
            </a:r>
            <a:endParaRPr lang="ru-RU">
              <a:latin typeface="Times New Roman" pitchFamily="18" charset="0"/>
              <a:cs typeface="Times New Roman" pitchFamily="18" charset="0"/>
            </a:endParaRPr>
          </a:p>
        </p:txBody>
      </p:sp>
      <p:sp>
        <p:nvSpPr>
          <p:cNvPr id="22531" name="TextBox 3"/>
          <p:cNvSpPr txBox="1">
            <a:spLocks noChangeArrowheads="1"/>
          </p:cNvSpPr>
          <p:nvPr/>
        </p:nvSpPr>
        <p:spPr bwMode="auto">
          <a:xfrm>
            <a:off x="250825" y="4714875"/>
            <a:ext cx="3241675" cy="1465263"/>
          </a:xfrm>
          <a:prstGeom prst="rect">
            <a:avLst/>
          </a:prstGeom>
          <a:noFill/>
          <a:ln w="9525">
            <a:noFill/>
            <a:miter lim="800000"/>
            <a:headEnd/>
            <a:tailEnd/>
          </a:ln>
        </p:spPr>
        <p:txBody>
          <a:bodyPr>
            <a:spAutoFit/>
          </a:bodyPr>
          <a:lstStyle/>
          <a:p>
            <a:r>
              <a:rPr lang="kk-KZ">
                <a:latin typeface="Times New Roman" pitchFamily="18" charset="0"/>
                <a:cs typeface="Times New Roman" pitchFamily="18" charset="0"/>
              </a:rPr>
              <a:t>575</a:t>
            </a:r>
          </a:p>
          <a:p>
            <a:r>
              <a:rPr lang="kk-KZ">
                <a:latin typeface="Times New Roman" pitchFamily="18" charset="0"/>
                <a:cs typeface="Times New Roman" pitchFamily="18" charset="0"/>
              </a:rPr>
              <a:t>Б84  Бурунбетова Қ.Қ. </a:t>
            </a:r>
          </a:p>
          <a:p>
            <a:r>
              <a:rPr lang="kk-KZ">
                <a:latin typeface="Times New Roman" pitchFamily="18" charset="0"/>
                <a:cs typeface="Times New Roman" pitchFamily="18" charset="0"/>
              </a:rPr>
              <a:t>Генетика негіздері: Оқулық.- Алматы:</a:t>
            </a:r>
            <a:r>
              <a:rPr lang="en-US">
                <a:latin typeface="Times New Roman" pitchFamily="18" charset="0"/>
                <a:cs typeface="Times New Roman" pitchFamily="18" charset="0"/>
              </a:rPr>
              <a:t> </a:t>
            </a:r>
            <a:r>
              <a:rPr lang="kk-KZ">
                <a:latin typeface="Times New Roman" pitchFamily="18" charset="0"/>
                <a:cs typeface="Times New Roman" pitchFamily="18" charset="0"/>
              </a:rPr>
              <a:t>ЖШС</a:t>
            </a:r>
            <a:r>
              <a:rPr lang="en-US">
                <a:latin typeface="Times New Roman" pitchFamily="18" charset="0"/>
                <a:cs typeface="Times New Roman" pitchFamily="18" charset="0"/>
              </a:rPr>
              <a:t> </a:t>
            </a:r>
            <a:r>
              <a:rPr lang="kk-KZ">
                <a:latin typeface="Times New Roman" pitchFamily="18" charset="0"/>
                <a:cs typeface="Times New Roman" pitchFamily="18" charset="0"/>
              </a:rPr>
              <a:t> “Дәуір”,</a:t>
            </a:r>
            <a:r>
              <a:rPr lang="en-US">
                <a:latin typeface="Times New Roman" pitchFamily="18" charset="0"/>
                <a:cs typeface="Times New Roman" pitchFamily="18" charset="0"/>
              </a:rPr>
              <a:t> </a:t>
            </a:r>
            <a:r>
              <a:rPr lang="kk-KZ">
                <a:latin typeface="Times New Roman" pitchFamily="18" charset="0"/>
                <a:cs typeface="Times New Roman" pitchFamily="18" charset="0"/>
              </a:rPr>
              <a:t>2013.</a:t>
            </a:r>
          </a:p>
          <a:p>
            <a:r>
              <a:rPr lang="kk-KZ">
                <a:latin typeface="Times New Roman" pitchFamily="18" charset="0"/>
                <a:cs typeface="Times New Roman" pitchFamily="18" charset="0"/>
              </a:rPr>
              <a:t>-264 б.</a:t>
            </a:r>
            <a:endParaRPr lang="ru-RU">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357158" y="928670"/>
            <a:ext cx="2997019" cy="3240000"/>
          </a:xfrm>
          <a:prstGeom prst="rect">
            <a:avLst/>
          </a:prstGeom>
          <a:noFill/>
          <a:ln w="38100">
            <a:noFill/>
            <a:miter lim="800000"/>
            <a:headEnd/>
            <a:tailEnd/>
          </a:ln>
          <a:effectLst>
            <a:outerShdw blurRad="76200" dir="13500000" sy="23000" kx="1200000" algn="br" rotWithShape="0">
              <a:prstClr val="black">
                <a:alpha val="20000"/>
              </a:prstClr>
            </a:outerShdw>
          </a:effectLst>
          <a:scene3d>
            <a:camera prst="obliqueTopLeft"/>
            <a:lightRig rig="threePt" dir="t"/>
          </a:scene3d>
        </p:spPr>
      </p:pic>
      <p:sp>
        <p:nvSpPr>
          <p:cNvPr id="23554" name="TextBox 3"/>
          <p:cNvSpPr txBox="1">
            <a:spLocks noChangeArrowheads="1"/>
          </p:cNvSpPr>
          <p:nvPr/>
        </p:nvSpPr>
        <p:spPr bwMode="auto">
          <a:xfrm>
            <a:off x="3786188" y="928688"/>
            <a:ext cx="5357812" cy="3387725"/>
          </a:xfrm>
          <a:prstGeom prst="rect">
            <a:avLst/>
          </a:prstGeom>
          <a:noFill/>
          <a:ln w="9525">
            <a:noFill/>
            <a:miter lim="800000"/>
            <a:headEnd/>
            <a:tailEnd/>
          </a:ln>
        </p:spPr>
        <p:txBody>
          <a:bodyPr>
            <a:spAutoFit/>
          </a:bodyPr>
          <a:lstStyle/>
          <a:p>
            <a:r>
              <a:rPr lang="kk-KZ">
                <a:latin typeface="Times New Roman" pitchFamily="18" charset="0"/>
                <a:cs typeface="Times New Roman" pitchFamily="18" charset="0"/>
              </a:rPr>
              <a:t>       Оқулықта  тіршіліктің  негізгі қасиеттері және эволюциялық құбылыстар  бірізділікпен  сипаттал-ған. Адам онтогенезінде және популяцияларында жалпы биологиялық заңдылықтардың байқалу  ерек-шеліктері қамтылып, олардың медицина практика-сындағы рөлі көрсетілген, генетика ғылымының жаңа салалары – экогенетика және фармакогенетика мәселелеріне де көңіл аударылған.</a:t>
            </a:r>
          </a:p>
          <a:p>
            <a:r>
              <a:rPr lang="kk-KZ">
                <a:latin typeface="Times New Roman" pitchFamily="18" charset="0"/>
                <a:cs typeface="Times New Roman" pitchFamily="18" charset="0"/>
              </a:rPr>
              <a:t>      Оқулықтың соңғы жағында шәкірттердің өз бетінше оқып үйренуі (білім алуы), бақылауы үшін сұрақтар мен есептер және қысқаша терминдер сөздігі келтірілген.</a:t>
            </a:r>
            <a:endParaRPr lang="ru-RU">
              <a:latin typeface="Times New Roman" pitchFamily="18" charset="0"/>
              <a:cs typeface="Times New Roman" pitchFamily="18" charset="0"/>
            </a:endParaRPr>
          </a:p>
        </p:txBody>
      </p:sp>
      <p:sp>
        <p:nvSpPr>
          <p:cNvPr id="23555" name="TextBox 4"/>
          <p:cNvSpPr txBox="1">
            <a:spLocks noChangeArrowheads="1"/>
          </p:cNvSpPr>
          <p:nvPr/>
        </p:nvSpPr>
        <p:spPr bwMode="auto">
          <a:xfrm>
            <a:off x="250825" y="4652963"/>
            <a:ext cx="4392613" cy="1465262"/>
          </a:xfrm>
          <a:prstGeom prst="rect">
            <a:avLst/>
          </a:prstGeom>
          <a:noFill/>
          <a:ln w="9525">
            <a:noFill/>
            <a:miter lim="800000"/>
            <a:headEnd/>
            <a:tailEnd/>
          </a:ln>
        </p:spPr>
        <p:txBody>
          <a:bodyPr>
            <a:spAutoFit/>
          </a:bodyPr>
          <a:lstStyle/>
          <a:p>
            <a:r>
              <a:rPr lang="kk-KZ">
                <a:latin typeface="Times New Roman" pitchFamily="18" charset="0"/>
                <a:cs typeface="Times New Roman" pitchFamily="18" charset="0"/>
              </a:rPr>
              <a:t>57</a:t>
            </a:r>
          </a:p>
          <a:p>
            <a:r>
              <a:rPr lang="kk-KZ">
                <a:latin typeface="Times New Roman" pitchFamily="18" charset="0"/>
                <a:cs typeface="Times New Roman" pitchFamily="18" charset="0"/>
              </a:rPr>
              <a:t>Қ-71  Қуандықов Е.Ө., Әбілаев С.А.</a:t>
            </a:r>
          </a:p>
          <a:p>
            <a:r>
              <a:rPr lang="kk-KZ">
                <a:latin typeface="Times New Roman" pitchFamily="18" charset="0"/>
                <a:cs typeface="Times New Roman" pitchFamily="18" charset="0"/>
              </a:rPr>
              <a:t>Медициналық биология және генетика. Оқулық.- Алматы “НА</a:t>
            </a:r>
            <a:r>
              <a:rPr lang="en-US">
                <a:latin typeface="Times New Roman" pitchFamily="18" charset="0"/>
                <a:cs typeface="Times New Roman" pitchFamily="18" charset="0"/>
              </a:rPr>
              <a:t>S</a:t>
            </a:r>
            <a:r>
              <a:rPr lang="kk-KZ">
                <a:latin typeface="Times New Roman" pitchFamily="18" charset="0"/>
                <a:cs typeface="Times New Roman" pitchFamily="18" charset="0"/>
              </a:rPr>
              <a:t>”, 2006.- 320 б.</a:t>
            </a:r>
          </a:p>
          <a:p>
            <a:r>
              <a:rPr lang="kk-KZ">
                <a:latin typeface="Times New Roman" pitchFamily="18" charset="0"/>
                <a:cs typeface="Times New Roman" pitchFamily="18" charset="0"/>
              </a:rPr>
              <a:t>74 сурет.</a:t>
            </a:r>
            <a:endParaRPr lang="ru-RU">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500034" y="1000108"/>
            <a:ext cx="2907017" cy="3420000"/>
          </a:xfrm>
          <a:prstGeom prst="rect">
            <a:avLst/>
          </a:prstGeom>
          <a:noFill/>
          <a:ln w="38100">
            <a:solidFill>
              <a:schemeClr val="accent5">
                <a:lumMod val="60000"/>
                <a:lumOff val="40000"/>
              </a:schemeClr>
            </a:solidFill>
            <a:miter lim="800000"/>
            <a:headEnd/>
            <a:tailEnd/>
          </a:ln>
          <a:effectLst>
            <a:outerShdw blurRad="76200" dir="13500000" sy="23000" kx="1200000" algn="br" rotWithShape="0">
              <a:prstClr val="black">
                <a:alpha val="20000"/>
              </a:prstClr>
            </a:outerShdw>
          </a:effectLst>
          <a:scene3d>
            <a:camera prst="obliqueTopLeft"/>
            <a:lightRig rig="threePt" dir="t"/>
          </a:scene3d>
        </p:spPr>
      </p:pic>
      <p:sp>
        <p:nvSpPr>
          <p:cNvPr id="24578" name="TextBox 3"/>
          <p:cNvSpPr txBox="1">
            <a:spLocks noChangeArrowheads="1"/>
          </p:cNvSpPr>
          <p:nvPr/>
        </p:nvSpPr>
        <p:spPr bwMode="auto">
          <a:xfrm>
            <a:off x="3714750" y="928688"/>
            <a:ext cx="5286375" cy="4760912"/>
          </a:xfrm>
          <a:prstGeom prst="rect">
            <a:avLst/>
          </a:prstGeom>
          <a:noFill/>
          <a:ln w="9525">
            <a:noFill/>
            <a:miter lim="800000"/>
            <a:headEnd/>
            <a:tailEnd/>
          </a:ln>
        </p:spPr>
        <p:txBody>
          <a:bodyPr>
            <a:spAutoFit/>
          </a:bodyPr>
          <a:lstStyle/>
          <a:p>
            <a:r>
              <a:rPr lang="kk-KZ">
                <a:latin typeface="Times New Roman" pitchFamily="18" charset="0"/>
                <a:cs typeface="Times New Roman" pitchFamily="18" charset="0"/>
              </a:rPr>
              <a:t>      Оқу құралы Қазақстанның медициналық жоғары оқу орындарына арналған медициналық биология және генетика бойынша типтік бағдар-ламаға сәйкес дайындалған, пәнді іс жүзінде мең-геруге  және игеруге бағытталған.</a:t>
            </a:r>
          </a:p>
          <a:p>
            <a:r>
              <a:rPr lang="kk-KZ">
                <a:latin typeface="Times New Roman" pitchFamily="18" charset="0"/>
                <a:cs typeface="Times New Roman" pitchFamily="18" charset="0"/>
              </a:rPr>
              <a:t>     Материалдың  мазмұны келесі принциптерге негізделген: медициналық бағыт, мазмұнының қазіргі білім деңгейіне сәйкестілігі, мазмұнының жүйелігі және қисындылығы, материады қосымша  және тереңдетіп оқуға мүмкіндік береді.</a:t>
            </a:r>
          </a:p>
          <a:p>
            <a:r>
              <a:rPr lang="kk-KZ">
                <a:latin typeface="Times New Roman" pitchFamily="18" charset="0"/>
                <a:cs typeface="Times New Roman" pitchFamily="18" charset="0"/>
              </a:rPr>
              <a:t>     Әр сабақ келесі бөлімдерден тұрады: өзектілігі, мақсаты, бақылау сұрақтары, студент меңгеруі қажетті теориялық білім және тәжірибелік дағдылар көлемі, өзіндік жұмыс, ситуациялық есептер, тақырыпты тереңдетіп оқуға арналған негізгі және қосымша әдебиеттер тізімі. </a:t>
            </a:r>
          </a:p>
          <a:p>
            <a:r>
              <a:rPr lang="kk-KZ">
                <a:latin typeface="Times New Roman" pitchFamily="18" charset="0"/>
                <a:cs typeface="Times New Roman" pitchFamily="18" charset="0"/>
              </a:rPr>
              <a:t>       </a:t>
            </a:r>
            <a:endParaRPr lang="ru-RU">
              <a:latin typeface="Times New Roman" pitchFamily="18" charset="0"/>
              <a:cs typeface="Times New Roman" pitchFamily="18" charset="0"/>
            </a:endParaRPr>
          </a:p>
        </p:txBody>
      </p:sp>
      <p:sp>
        <p:nvSpPr>
          <p:cNvPr id="24579" name="TextBox 4"/>
          <p:cNvSpPr txBox="1">
            <a:spLocks noChangeArrowheads="1"/>
          </p:cNvSpPr>
          <p:nvPr/>
        </p:nvSpPr>
        <p:spPr bwMode="auto">
          <a:xfrm>
            <a:off x="214313" y="4786313"/>
            <a:ext cx="3143250" cy="1477962"/>
          </a:xfrm>
          <a:prstGeom prst="rect">
            <a:avLst/>
          </a:prstGeom>
          <a:noFill/>
          <a:ln w="9525">
            <a:noFill/>
            <a:miter lim="800000"/>
            <a:headEnd/>
            <a:tailEnd/>
          </a:ln>
        </p:spPr>
        <p:txBody>
          <a:bodyPr>
            <a:spAutoFit/>
          </a:bodyPr>
          <a:lstStyle/>
          <a:p>
            <a:r>
              <a:rPr lang="kk-KZ">
                <a:latin typeface="Times New Roman" pitchFamily="18" charset="0"/>
                <a:cs typeface="Times New Roman" pitchFamily="18" charset="0"/>
              </a:rPr>
              <a:t>61</a:t>
            </a:r>
          </a:p>
          <a:p>
            <a:r>
              <a:rPr lang="kk-KZ">
                <a:latin typeface="Times New Roman" pitchFamily="18" charset="0"/>
                <a:cs typeface="Times New Roman" pitchFamily="18" charset="0"/>
              </a:rPr>
              <a:t>М39    Медициналық биология және генетика: </a:t>
            </a:r>
          </a:p>
          <a:p>
            <a:r>
              <a:rPr lang="kk-KZ">
                <a:latin typeface="Times New Roman" pitchFamily="18" charset="0"/>
                <a:cs typeface="Times New Roman" pitchFamily="18" charset="0"/>
              </a:rPr>
              <a:t>Оқу құралы /Қуандықов Е.Ә. - Алматы, 2004.- 427 б.</a:t>
            </a:r>
            <a:endParaRPr lang="ru-RU">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42910" y="1214422"/>
            <a:ext cx="3096900" cy="3348000"/>
          </a:xfrm>
          <a:prstGeom prst="rect">
            <a:avLst/>
          </a:prstGeom>
          <a:noFill/>
          <a:ln w="9525">
            <a:solidFill>
              <a:schemeClr val="accent1">
                <a:lumMod val="20000"/>
                <a:lumOff val="80000"/>
              </a:schemeClr>
            </a:solidFill>
            <a:miter lim="800000"/>
            <a:headEnd/>
            <a:tailEnd/>
          </a:ln>
          <a:effectLst>
            <a:outerShdw blurRad="76200" dir="13500000" sy="23000" kx="1200000" algn="br" rotWithShape="0">
              <a:prstClr val="black">
                <a:alpha val="20000"/>
              </a:prstClr>
            </a:outerShdw>
          </a:effectLst>
          <a:scene3d>
            <a:camera prst="obliqueTopLeft"/>
            <a:lightRig rig="threePt" dir="t"/>
          </a:scene3d>
        </p:spPr>
      </p:pic>
      <p:sp>
        <p:nvSpPr>
          <p:cNvPr id="25602" name="TextBox 3"/>
          <p:cNvSpPr txBox="1">
            <a:spLocks noChangeArrowheads="1"/>
          </p:cNvSpPr>
          <p:nvPr/>
        </p:nvSpPr>
        <p:spPr bwMode="auto">
          <a:xfrm>
            <a:off x="4067175" y="1285875"/>
            <a:ext cx="5076825" cy="3662363"/>
          </a:xfrm>
          <a:prstGeom prst="rect">
            <a:avLst/>
          </a:prstGeom>
          <a:noFill/>
          <a:ln w="9525">
            <a:noFill/>
            <a:miter lim="800000"/>
            <a:headEnd/>
            <a:tailEnd/>
          </a:ln>
        </p:spPr>
        <p:txBody>
          <a:bodyPr>
            <a:spAutoFit/>
          </a:bodyPr>
          <a:lstStyle/>
          <a:p>
            <a:r>
              <a:rPr lang="kk-KZ">
                <a:latin typeface="Times New Roman" pitchFamily="18" charset="0"/>
                <a:cs typeface="Times New Roman" pitchFamily="18" charset="0"/>
              </a:rPr>
              <a:t>       </a:t>
            </a:r>
            <a:r>
              <a:rPr lang="ru-RU">
                <a:latin typeface="Times New Roman" pitchFamily="18" charset="0"/>
                <a:cs typeface="Times New Roman" pitchFamily="18" charset="0"/>
              </a:rPr>
              <a:t>Молекулярная биология клетки. Биологические информационные структуры клетки - нуклеиновые кислоты и белки. Молекулярная биология клетки. Принципы кодирования и пути реализации генетической информации. </a:t>
            </a:r>
          </a:p>
          <a:p>
            <a:r>
              <a:rPr lang="kk-KZ">
                <a:latin typeface="Times New Roman" pitchFamily="18" charset="0"/>
                <a:cs typeface="Times New Roman" pitchFamily="18" charset="0"/>
              </a:rPr>
              <a:t>      В учебном пособии представлены современные представления о молекулярном строении клеток и механизмов, протекающих в них. Знание молекулярных основ функциониро-</a:t>
            </a:r>
          </a:p>
          <a:p>
            <a:r>
              <a:rPr lang="kk-KZ">
                <a:latin typeface="Times New Roman" pitchFamily="18" charset="0"/>
                <a:cs typeface="Times New Roman" pitchFamily="18" charset="0"/>
              </a:rPr>
              <a:t>вания клеток позволит будущим специалистам глубже понять механизмы возникновения болезней. </a:t>
            </a:r>
            <a:endParaRPr lang="ru-RU">
              <a:latin typeface="Times New Roman" pitchFamily="18" charset="0"/>
              <a:cs typeface="Times New Roman" pitchFamily="18" charset="0"/>
            </a:endParaRPr>
          </a:p>
        </p:txBody>
      </p:sp>
      <p:sp>
        <p:nvSpPr>
          <p:cNvPr id="25603" name="TextBox 4"/>
          <p:cNvSpPr txBox="1">
            <a:spLocks noChangeArrowheads="1"/>
          </p:cNvSpPr>
          <p:nvPr/>
        </p:nvSpPr>
        <p:spPr bwMode="auto">
          <a:xfrm>
            <a:off x="214313" y="4857750"/>
            <a:ext cx="3143250" cy="1754188"/>
          </a:xfrm>
          <a:prstGeom prst="rect">
            <a:avLst/>
          </a:prstGeom>
          <a:noFill/>
          <a:ln w="9525">
            <a:noFill/>
            <a:miter lim="800000"/>
            <a:headEnd/>
            <a:tailEnd/>
          </a:ln>
        </p:spPr>
        <p:txBody>
          <a:bodyPr>
            <a:spAutoFit/>
          </a:bodyPr>
          <a:lstStyle/>
          <a:p>
            <a:r>
              <a:rPr lang="kk-KZ">
                <a:latin typeface="Times New Roman" pitchFamily="18" charset="0"/>
                <a:cs typeface="Times New Roman" pitchFamily="18" charset="0"/>
              </a:rPr>
              <a:t>577.2</a:t>
            </a:r>
          </a:p>
          <a:p>
            <a:r>
              <a:rPr lang="kk-KZ">
                <a:latin typeface="Times New Roman" pitchFamily="18" charset="0"/>
                <a:cs typeface="Times New Roman" pitchFamily="18" charset="0"/>
              </a:rPr>
              <a:t>Е834      Есиркепов И.М.</a:t>
            </a:r>
          </a:p>
          <a:p>
            <a:r>
              <a:rPr lang="kk-KZ">
                <a:latin typeface="Times New Roman" pitchFamily="18" charset="0"/>
                <a:cs typeface="Times New Roman" pitchFamily="18" charset="0"/>
              </a:rPr>
              <a:t>Молекулярная биология клетки: Учебное пособие. –Караганда:ИМ “Издательство АҚНҰР”, 2013.- 146 с.</a:t>
            </a:r>
            <a:endParaRPr lang="ru-RU">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554010" y="786391"/>
            <a:ext cx="2786081" cy="3132163"/>
          </a:xfrm>
          <a:prstGeom prst="rect">
            <a:avLst/>
          </a:prstGeom>
          <a:noFill/>
          <a:ln w="9525">
            <a:solidFill>
              <a:schemeClr val="bg2">
                <a:lumMod val="90000"/>
              </a:schemeClr>
            </a:solidFill>
            <a:miter lim="800000"/>
            <a:headEnd/>
            <a:tailEnd/>
          </a:ln>
          <a:effectLst>
            <a:outerShdw blurRad="76200" dir="13500000" sy="23000" kx="1200000" algn="br" rotWithShape="0">
              <a:prstClr val="black">
                <a:alpha val="20000"/>
              </a:prstClr>
            </a:outerShdw>
          </a:effectLst>
          <a:scene3d>
            <a:camera prst="perspectiveFront"/>
            <a:lightRig rig="threePt" dir="t"/>
          </a:scene3d>
        </p:spPr>
      </p:pic>
      <p:sp>
        <p:nvSpPr>
          <p:cNvPr id="26626" name="TextBox 3"/>
          <p:cNvSpPr txBox="1">
            <a:spLocks noChangeArrowheads="1"/>
          </p:cNvSpPr>
          <p:nvPr/>
        </p:nvSpPr>
        <p:spPr bwMode="auto">
          <a:xfrm>
            <a:off x="3643313" y="642938"/>
            <a:ext cx="5500687" cy="4760912"/>
          </a:xfrm>
          <a:prstGeom prst="rect">
            <a:avLst/>
          </a:prstGeom>
          <a:noFill/>
          <a:ln w="9525">
            <a:noFill/>
            <a:miter lim="800000"/>
            <a:headEnd/>
            <a:tailEnd/>
          </a:ln>
        </p:spPr>
        <p:txBody>
          <a:bodyPr>
            <a:spAutoFit/>
          </a:bodyPr>
          <a:lstStyle/>
          <a:p>
            <a:r>
              <a:rPr lang="kk-KZ">
                <a:latin typeface="Times New Roman" pitchFamily="18" charset="0"/>
                <a:cs typeface="Times New Roman" pitchFamily="18" charset="0"/>
              </a:rPr>
              <a:t>      В учебнике кратко изложены история и методы молекулярной биологии, продробно рассмотрены  основные нарпавления изучения нуклеиновых кислот и белков: структура геномов  про-и эукариот, вирусов и фагов, митохондрий  и хлоропластов; подвижные генетические  элементы; повреждения и репарация структуры ДНК; молекулярные основы генетической  рекомбинации; структура, процессинг и функции различных видов РНК; механизмы и принципы регуляции основных молекулярно-генетических процессов  (репликации,транскрипции, трансляции); структура и  фолдинг белков; белково-нуклеиновые зваимодействия; молекулярные механизмы регуляции клеточного цикла, канцерогенеза и программируемой клеточной смерти. Значительное место отведено методам  генетической инженерии, ее достижениям и перспективам.</a:t>
            </a:r>
            <a:endParaRPr lang="ru-RU">
              <a:latin typeface="Times New Roman" pitchFamily="18" charset="0"/>
              <a:cs typeface="Times New Roman" pitchFamily="18" charset="0"/>
            </a:endParaRPr>
          </a:p>
        </p:txBody>
      </p:sp>
      <p:sp>
        <p:nvSpPr>
          <p:cNvPr id="26627" name="Rectangle 5"/>
          <p:cNvSpPr>
            <a:spLocks noChangeArrowheads="1"/>
          </p:cNvSpPr>
          <p:nvPr/>
        </p:nvSpPr>
        <p:spPr bwMode="auto">
          <a:xfrm>
            <a:off x="179388" y="4292600"/>
            <a:ext cx="3600450" cy="2427288"/>
          </a:xfrm>
          <a:prstGeom prst="rect">
            <a:avLst/>
          </a:prstGeom>
          <a:noFill/>
          <a:ln w="9525">
            <a:noFill/>
            <a:miter lim="800000"/>
            <a:headEnd/>
            <a:tailEnd/>
          </a:ln>
        </p:spPr>
        <p:txBody>
          <a:bodyPr>
            <a:spAutoFit/>
          </a:bodyPr>
          <a:lstStyle/>
          <a:p>
            <a:r>
              <a:rPr lang="ru-RU">
                <a:latin typeface="Times New Roman" pitchFamily="18" charset="0"/>
                <a:cs typeface="Times New Roman" pitchFamily="18" charset="0"/>
              </a:rPr>
              <a:t>577.2</a:t>
            </a:r>
          </a:p>
          <a:p>
            <a:r>
              <a:rPr lang="ru-RU">
                <a:latin typeface="Times New Roman" pitchFamily="18" charset="0"/>
                <a:cs typeface="Times New Roman" pitchFamily="18" charset="0"/>
              </a:rPr>
              <a:t>К 64     Коничев А.С.</a:t>
            </a:r>
          </a:p>
          <a:p>
            <a:r>
              <a:rPr lang="ru-RU">
                <a:latin typeface="Times New Roman" pitchFamily="18" charset="0"/>
                <a:cs typeface="Times New Roman" pitchFamily="18" charset="0"/>
              </a:rPr>
              <a:t>Молекулярная биология:</a:t>
            </a:r>
          </a:p>
          <a:p>
            <a:r>
              <a:rPr lang="ru-RU">
                <a:latin typeface="Times New Roman" pitchFamily="18" charset="0"/>
                <a:cs typeface="Times New Roman" pitchFamily="18" charset="0"/>
              </a:rPr>
              <a:t> Учебник. – М.:Издательский центр «Академия» , 2003. – 400 с. </a:t>
            </a:r>
          </a:p>
          <a:p>
            <a:endParaRPr lang="kk-KZ">
              <a:latin typeface="Times New Roman" pitchFamily="18" charset="0"/>
              <a:cs typeface="Times New Roman" pitchFamily="18" charset="0"/>
            </a:endParaRPr>
          </a:p>
          <a:p>
            <a:r>
              <a:rPr lang="kk-KZ">
                <a:latin typeface="Times New Roman" pitchFamily="18" charset="0"/>
                <a:cs typeface="Times New Roman" pitchFamily="18" charset="0"/>
              </a:rPr>
              <a:t>    </a:t>
            </a:r>
            <a:endParaRPr lang="kk-KZ">
              <a:solidFill>
                <a:srgbClr val="FFFF00"/>
              </a:solidFill>
              <a:latin typeface="Times New Roman" pitchFamily="18" charset="0"/>
              <a:cs typeface="Times New Roman" pitchFamily="18" charset="0"/>
            </a:endParaRPr>
          </a:p>
          <a:p>
            <a:pPr>
              <a:spcBef>
                <a:spcPct val="50000"/>
              </a:spcBef>
            </a:pPr>
            <a:r>
              <a:rPr lang="ru-RU">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AutoShape 2" descr="Биология. "/>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onstantia" pitchFamily="18" charset="0"/>
            </a:endParaRPr>
          </a:p>
        </p:txBody>
      </p:sp>
      <p:pic>
        <p:nvPicPr>
          <p:cNvPr id="3075" name="Picture 3" descr="C:\Documents and Settings\User\Мои документы\Downloads\ге.jpg"/>
          <p:cNvPicPr>
            <a:picLocks noChangeAspect="1" noChangeArrowheads="1"/>
          </p:cNvPicPr>
          <p:nvPr/>
        </p:nvPicPr>
        <p:blipFill>
          <a:blip r:embed="rId2"/>
          <a:srcRect/>
          <a:stretch>
            <a:fillRect/>
          </a:stretch>
        </p:blipFill>
        <p:spPr bwMode="auto">
          <a:xfrm>
            <a:off x="571472" y="1071546"/>
            <a:ext cx="2786083" cy="3463834"/>
          </a:xfrm>
          <a:prstGeom prst="rect">
            <a:avLst/>
          </a:prstGeom>
          <a:noFill/>
          <a:ln>
            <a:solidFill>
              <a:schemeClr val="accent1">
                <a:lumMod val="20000"/>
                <a:lumOff val="80000"/>
              </a:schemeClr>
            </a:solidFill>
          </a:ln>
          <a:effectLst>
            <a:outerShdw blurRad="76200" dir="13500000" sy="23000" kx="1200000" algn="br" rotWithShape="0">
              <a:prstClr val="black">
                <a:alpha val="20000"/>
              </a:prstClr>
            </a:outerShdw>
          </a:effectLst>
          <a:scene3d>
            <a:camera prst="obliqueTopLeft"/>
            <a:lightRig rig="threePt" dir="t"/>
          </a:scene3d>
        </p:spPr>
      </p:pic>
      <p:sp>
        <p:nvSpPr>
          <p:cNvPr id="27651" name="TextBox 3"/>
          <p:cNvSpPr txBox="1">
            <a:spLocks noChangeArrowheads="1"/>
          </p:cNvSpPr>
          <p:nvPr/>
        </p:nvSpPr>
        <p:spPr bwMode="auto">
          <a:xfrm>
            <a:off x="3708400" y="1071563"/>
            <a:ext cx="5435600" cy="4211637"/>
          </a:xfrm>
          <a:prstGeom prst="rect">
            <a:avLst/>
          </a:prstGeom>
          <a:noFill/>
          <a:ln w="9525">
            <a:noFill/>
            <a:miter lim="800000"/>
            <a:headEnd/>
            <a:tailEnd/>
          </a:ln>
        </p:spPr>
        <p:txBody>
          <a:bodyPr>
            <a:spAutoFit/>
          </a:bodyPr>
          <a:lstStyle/>
          <a:p>
            <a:r>
              <a:rPr lang="kk-KZ">
                <a:latin typeface="Times New Roman" pitchFamily="18" charset="0"/>
                <a:cs typeface="Times New Roman" pitchFamily="18" charset="0"/>
              </a:rPr>
              <a:t>      Все главы переработаны и дополнены в связи с развитием медицинской науки и практики. Существенно дополнены главы по многофакторным заболеваниям, профилактике, лечению наследствен- ных болезней, экологической генетике и фармако -генетике.</a:t>
            </a:r>
          </a:p>
          <a:p>
            <a:r>
              <a:rPr lang="kk-KZ">
                <a:latin typeface="Times New Roman" pitchFamily="18" charset="0"/>
                <a:cs typeface="Times New Roman" pitchFamily="18" charset="0"/>
              </a:rPr>
              <a:t>    Весь теоретический материал проиллюстрирован схемами и рисунками.</a:t>
            </a:r>
          </a:p>
          <a:p>
            <a:r>
              <a:rPr lang="kk-KZ">
                <a:latin typeface="Times New Roman" pitchFamily="18" charset="0"/>
                <a:cs typeface="Times New Roman" pitchFamily="18" charset="0"/>
              </a:rPr>
              <a:t>     В учебнике представлены новые, выявленные в последние годы  закономерности  направлений генетики (эпигенетика, малые РНК, однородитель- ские дисомии, генетический полиморфизм и др.).</a:t>
            </a:r>
          </a:p>
          <a:p>
            <a:r>
              <a:rPr lang="kk-KZ">
                <a:latin typeface="Times New Roman" pitchFamily="18" charset="0"/>
                <a:cs typeface="Times New Roman" pitchFamily="18" charset="0"/>
              </a:rPr>
              <a:t>     В приложении на компакт-диске размешены дополнительные статьи  о лечении наследственных болезней, мутагенезе, евгенике.</a:t>
            </a:r>
            <a:endParaRPr lang="ru-RU">
              <a:latin typeface="Times New Roman" pitchFamily="18" charset="0"/>
              <a:cs typeface="Times New Roman" pitchFamily="18" charset="0"/>
            </a:endParaRPr>
          </a:p>
        </p:txBody>
      </p:sp>
      <p:sp>
        <p:nvSpPr>
          <p:cNvPr id="27652" name="TextBox 4"/>
          <p:cNvSpPr txBox="1">
            <a:spLocks noChangeArrowheads="1"/>
          </p:cNvSpPr>
          <p:nvPr/>
        </p:nvSpPr>
        <p:spPr bwMode="auto">
          <a:xfrm>
            <a:off x="142875" y="4643438"/>
            <a:ext cx="3500438" cy="1739900"/>
          </a:xfrm>
          <a:prstGeom prst="rect">
            <a:avLst/>
          </a:prstGeom>
          <a:noFill/>
          <a:ln w="9525">
            <a:noFill/>
            <a:miter lim="800000"/>
            <a:headEnd/>
            <a:tailEnd/>
          </a:ln>
        </p:spPr>
        <p:txBody>
          <a:bodyPr>
            <a:spAutoFit/>
          </a:bodyPr>
          <a:lstStyle/>
          <a:p>
            <a:r>
              <a:rPr lang="kk-KZ">
                <a:latin typeface="Times New Roman" pitchFamily="18" charset="0"/>
                <a:cs typeface="Times New Roman" pitchFamily="18" charset="0"/>
              </a:rPr>
              <a:t>612.6.05</a:t>
            </a:r>
          </a:p>
          <a:p>
            <a:r>
              <a:rPr lang="kk-KZ">
                <a:latin typeface="Times New Roman" pitchFamily="18" charset="0"/>
                <a:cs typeface="Times New Roman" pitchFamily="18" charset="0"/>
              </a:rPr>
              <a:t>Б 866    Бочков Н.П.</a:t>
            </a:r>
          </a:p>
          <a:p>
            <a:r>
              <a:rPr lang="kk-KZ">
                <a:latin typeface="Times New Roman" pitchFamily="18" charset="0"/>
                <a:cs typeface="Times New Roman" pitchFamily="18" charset="0"/>
              </a:rPr>
              <a:t>Клиническая генетика: учебник.-4-е изд., доп. и перераб.-+эл.опт.диск. (С</a:t>
            </a:r>
            <a:r>
              <a:rPr lang="en-US">
                <a:latin typeface="Times New Roman" pitchFamily="18" charset="0"/>
                <a:cs typeface="Times New Roman" pitchFamily="18" charset="0"/>
              </a:rPr>
              <a:t>D-ROM</a:t>
            </a:r>
            <a:r>
              <a:rPr lang="kk-KZ">
                <a:latin typeface="Times New Roman" pitchFamily="18" charset="0"/>
                <a:cs typeface="Times New Roman" pitchFamily="18" charset="0"/>
              </a:rPr>
              <a:t>) – </a:t>
            </a:r>
          </a:p>
          <a:p>
            <a:r>
              <a:rPr lang="kk-KZ">
                <a:latin typeface="Times New Roman" pitchFamily="18" charset="0"/>
                <a:cs typeface="Times New Roman" pitchFamily="18" charset="0"/>
              </a:rPr>
              <a:t>М., 2011.-592 с.ил.</a:t>
            </a:r>
            <a:endParaRPr lang="ru-RU">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714348" y="857232"/>
            <a:ext cx="2772000" cy="3576775"/>
          </a:xfrm>
          <a:prstGeom prst="rect">
            <a:avLst/>
          </a:prstGeom>
          <a:noFill/>
          <a:ln w="9525">
            <a:solidFill>
              <a:schemeClr val="accent6">
                <a:lumMod val="75000"/>
              </a:schemeClr>
            </a:solidFill>
            <a:miter lim="800000"/>
            <a:headEnd/>
            <a:tailEnd/>
          </a:ln>
          <a:effectLst>
            <a:outerShdw blurRad="76200" dir="13500000" sy="23000" kx="1200000" algn="br" rotWithShape="0">
              <a:prstClr val="black">
                <a:alpha val="20000"/>
              </a:prstClr>
            </a:outerShdw>
          </a:effectLst>
          <a:scene3d>
            <a:camera prst="obliqueTopLeft"/>
            <a:lightRig rig="threePt" dir="t"/>
          </a:scene3d>
        </p:spPr>
      </p:pic>
      <p:sp>
        <p:nvSpPr>
          <p:cNvPr id="28674" name="TextBox 2"/>
          <p:cNvSpPr txBox="1">
            <a:spLocks noChangeArrowheads="1"/>
          </p:cNvSpPr>
          <p:nvPr/>
        </p:nvSpPr>
        <p:spPr bwMode="auto">
          <a:xfrm>
            <a:off x="3929063" y="857250"/>
            <a:ext cx="5214937" cy="4211638"/>
          </a:xfrm>
          <a:prstGeom prst="rect">
            <a:avLst/>
          </a:prstGeom>
          <a:noFill/>
          <a:ln w="9525">
            <a:noFill/>
            <a:miter lim="800000"/>
            <a:headEnd/>
            <a:tailEnd/>
          </a:ln>
        </p:spPr>
        <p:txBody>
          <a:bodyPr>
            <a:spAutoFit/>
          </a:bodyPr>
          <a:lstStyle/>
          <a:p>
            <a:r>
              <a:rPr lang="kk-KZ">
                <a:latin typeface="Times New Roman" pitchFamily="18" charset="0"/>
                <a:cs typeface="Times New Roman" pitchFamily="18" charset="0"/>
              </a:rPr>
              <a:t>       Книга представляет собой второе  исправлен-ное и дополненное издание базового курса лекций по молекулярной биологии. Авторы  избрали  лекционную форму  изложения современных достижений в виде обзора  устоявшихся и новых экспериментальных работ, что помогает предста -вить живую науку, а не формальный набор тер- минов и закономерностей . Подобный  стиль изложения способствует усвоению материала и пониманию глубинных основ науки.       </a:t>
            </a:r>
          </a:p>
          <a:p>
            <a:r>
              <a:rPr lang="kk-KZ">
                <a:latin typeface="Times New Roman" pitchFamily="18" charset="0"/>
                <a:cs typeface="Times New Roman" pitchFamily="18" charset="0"/>
              </a:rPr>
              <a:t>      Второе издание уделяет большее внимание прикладным, медицинским аспектам предмета, благодаря этому, книга может служить хорошим учебником по основам молекулярной биологии и генетики.</a:t>
            </a:r>
            <a:endParaRPr lang="ru-RU">
              <a:latin typeface="Times New Roman" pitchFamily="18" charset="0"/>
              <a:cs typeface="Times New Roman" pitchFamily="18" charset="0"/>
            </a:endParaRPr>
          </a:p>
        </p:txBody>
      </p:sp>
      <p:sp>
        <p:nvSpPr>
          <p:cNvPr id="28675" name="TextBox 3"/>
          <p:cNvSpPr txBox="1">
            <a:spLocks noChangeArrowheads="1"/>
          </p:cNvSpPr>
          <p:nvPr/>
        </p:nvSpPr>
        <p:spPr bwMode="auto">
          <a:xfrm>
            <a:off x="214313" y="4643438"/>
            <a:ext cx="3643312" cy="1200150"/>
          </a:xfrm>
          <a:prstGeom prst="rect">
            <a:avLst/>
          </a:prstGeom>
          <a:noFill/>
          <a:ln w="9525">
            <a:noFill/>
            <a:miter lim="800000"/>
            <a:headEnd/>
            <a:tailEnd/>
          </a:ln>
        </p:spPr>
        <p:txBody>
          <a:bodyPr>
            <a:spAutoFit/>
          </a:bodyPr>
          <a:lstStyle/>
          <a:p>
            <a:pPr algn="just"/>
            <a:r>
              <a:rPr lang="kk-KZ">
                <a:latin typeface="Times New Roman" pitchFamily="18" charset="0"/>
                <a:cs typeface="Times New Roman" pitchFamily="18" charset="0"/>
              </a:rPr>
              <a:t>577.2</a:t>
            </a:r>
          </a:p>
          <a:p>
            <a:pPr algn="just"/>
            <a:r>
              <a:rPr lang="kk-KZ">
                <a:latin typeface="Times New Roman" pitchFamily="18" charset="0"/>
                <a:cs typeface="Times New Roman" pitchFamily="18" charset="0"/>
              </a:rPr>
              <a:t>О-753 Основы молекулярной биологии (курс лекций).- 2-е изд.,</a:t>
            </a:r>
          </a:p>
          <a:p>
            <a:r>
              <a:rPr lang="kk-KZ">
                <a:latin typeface="Times New Roman" pitchFamily="18" charset="0"/>
                <a:cs typeface="Times New Roman" pitchFamily="18" charset="0"/>
              </a:rPr>
              <a:t>испр. и доп.- Алматы, 2017. -556 с.</a:t>
            </a:r>
            <a:endParaRPr lang="ru-RU">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2"/>
          <p:cNvSpPr txBox="1">
            <a:spLocks noChangeArrowheads="1"/>
          </p:cNvSpPr>
          <p:nvPr/>
        </p:nvSpPr>
        <p:spPr bwMode="auto">
          <a:xfrm>
            <a:off x="4143375" y="1214438"/>
            <a:ext cx="5000625" cy="3387725"/>
          </a:xfrm>
          <a:prstGeom prst="rect">
            <a:avLst/>
          </a:prstGeom>
          <a:noFill/>
          <a:ln w="9525">
            <a:noFill/>
            <a:miter lim="800000"/>
            <a:headEnd/>
            <a:tailEnd/>
          </a:ln>
        </p:spPr>
        <p:txBody>
          <a:bodyPr>
            <a:spAutoFit/>
          </a:bodyPr>
          <a:lstStyle/>
          <a:p>
            <a:r>
              <a:rPr lang="kk-KZ">
                <a:latin typeface="Times New Roman" pitchFamily="18" charset="0"/>
                <a:cs typeface="Times New Roman" pitchFamily="18" charset="0"/>
              </a:rPr>
              <a:t>       В книге изложены современные представления о строении и функционировании </a:t>
            </a:r>
          </a:p>
          <a:p>
            <a:r>
              <a:rPr lang="kk-KZ">
                <a:latin typeface="Times New Roman" pitchFamily="18" charset="0"/>
                <a:cs typeface="Times New Roman" pitchFamily="18" charset="0"/>
              </a:rPr>
              <a:t>генетического материала на молекулярном уровне, механизмы его реализации, важнейшие прикладные медицинские аспекты молекуляр-</a:t>
            </a:r>
          </a:p>
          <a:p>
            <a:r>
              <a:rPr lang="kk-KZ">
                <a:latin typeface="Times New Roman" pitchFamily="18" charset="0"/>
                <a:cs typeface="Times New Roman" pitchFamily="18" charset="0"/>
              </a:rPr>
              <a:t>ной биологии.</a:t>
            </a:r>
          </a:p>
          <a:p>
            <a:r>
              <a:rPr lang="kk-KZ">
                <a:latin typeface="Times New Roman" pitchFamily="18" charset="0"/>
                <a:cs typeface="Times New Roman" pitchFamily="18" charset="0"/>
              </a:rPr>
              <a:t>      Курс лекций включает в себя также разделы, посвященные геномике, генной инженерии, онко-и фармакогенетике, освещающие послед-ние результаты в этих наиболее перспективных с точки зрения медицины, направлениях разви- тия молекулярной биологии.</a:t>
            </a:r>
            <a:endParaRPr lang="ru-RU">
              <a:latin typeface="Times New Roman" pitchFamily="18" charset="0"/>
              <a:cs typeface="Times New Roman" pitchFamily="18" charset="0"/>
            </a:endParaRPr>
          </a:p>
        </p:txBody>
      </p:sp>
      <p:sp>
        <p:nvSpPr>
          <p:cNvPr id="29698" name="TextBox 3"/>
          <p:cNvSpPr txBox="1">
            <a:spLocks noChangeArrowheads="1"/>
          </p:cNvSpPr>
          <p:nvPr/>
        </p:nvSpPr>
        <p:spPr bwMode="auto">
          <a:xfrm>
            <a:off x="323850" y="4643438"/>
            <a:ext cx="3816350" cy="1190625"/>
          </a:xfrm>
          <a:prstGeom prst="rect">
            <a:avLst/>
          </a:prstGeom>
          <a:noFill/>
          <a:ln w="9525">
            <a:noFill/>
            <a:miter lim="800000"/>
            <a:headEnd/>
            <a:tailEnd/>
          </a:ln>
        </p:spPr>
        <p:txBody>
          <a:bodyPr>
            <a:spAutoFit/>
          </a:bodyPr>
          <a:lstStyle/>
          <a:p>
            <a:r>
              <a:rPr lang="kk-KZ">
                <a:latin typeface="Times New Roman" pitchFamily="18" charset="0"/>
                <a:cs typeface="Times New Roman" pitchFamily="18" charset="0"/>
              </a:rPr>
              <a:t>577.2</a:t>
            </a:r>
          </a:p>
          <a:p>
            <a:r>
              <a:rPr lang="kk-KZ">
                <a:latin typeface="Times New Roman" pitchFamily="18" charset="0"/>
                <a:cs typeface="Times New Roman" pitchFamily="18" charset="0"/>
              </a:rPr>
              <a:t>М90    Муминов Т.  </a:t>
            </a:r>
          </a:p>
          <a:p>
            <a:r>
              <a:rPr lang="kk-KZ">
                <a:latin typeface="Times New Roman" pitchFamily="18" charset="0"/>
                <a:cs typeface="Times New Roman" pitchFamily="18" charset="0"/>
              </a:rPr>
              <a:t>Основы молекулярной биологии: курс лекций.- Алматы, 2007. -224 с.</a:t>
            </a:r>
            <a:endParaRPr lang="ru-RU">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cstate="print">
            <a:lum bright="30000" contrast="10000"/>
          </a:blip>
          <a:srcRect/>
          <a:stretch>
            <a:fillRect/>
          </a:stretch>
        </p:blipFill>
        <p:spPr bwMode="auto">
          <a:xfrm>
            <a:off x="468313" y="1125538"/>
            <a:ext cx="2855912" cy="3357562"/>
          </a:xfrm>
          <a:prstGeom prst="rect">
            <a:avLst/>
          </a:prstGeom>
          <a:solidFill>
            <a:srgbClr val="00FFFF"/>
          </a:solidFill>
          <a:ln w="9525">
            <a:noFill/>
            <a:miter lim="800000"/>
            <a:headEnd/>
            <a:tailEnd/>
          </a:ln>
          <a:effectLst>
            <a:outerShdw sy="23000" kx="1199993" algn="br" rotWithShape="0">
              <a:srgbClr val="000000">
                <a:alpha val="2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Прямоугольник 2"/>
          <p:cNvSpPr>
            <a:spLocks noChangeArrowheads="1"/>
          </p:cNvSpPr>
          <p:nvPr/>
        </p:nvSpPr>
        <p:spPr bwMode="auto">
          <a:xfrm>
            <a:off x="214313" y="1214438"/>
            <a:ext cx="8643937" cy="3559175"/>
          </a:xfrm>
          <a:prstGeom prst="rect">
            <a:avLst/>
          </a:prstGeom>
          <a:noFill/>
          <a:ln w="9525">
            <a:noFill/>
            <a:miter lim="800000"/>
            <a:headEnd/>
            <a:tailEnd/>
          </a:ln>
        </p:spPr>
        <p:txBody>
          <a:bodyPr>
            <a:spAutoFit/>
          </a:bodyPr>
          <a:lstStyle/>
          <a:p>
            <a:pPr algn="ctr">
              <a:lnSpc>
                <a:spcPct val="90000"/>
              </a:lnSpc>
            </a:pPr>
            <a:r>
              <a:rPr lang="kk-KZ" b="1">
                <a:latin typeface="Times New Roman" pitchFamily="18" charset="0"/>
                <a:cs typeface="Times New Roman" pitchFamily="18" charset="0"/>
              </a:rPr>
              <a:t>ХАТТАМА:</a:t>
            </a:r>
          </a:p>
          <a:p>
            <a:pPr algn="ctr">
              <a:lnSpc>
                <a:spcPct val="90000"/>
              </a:lnSpc>
              <a:buFont typeface="Wingdings 2" pitchFamily="18" charset="2"/>
              <a:buNone/>
            </a:pPr>
            <a:endParaRPr lang="kk-KZ">
              <a:latin typeface="Times New Roman" pitchFamily="18" charset="0"/>
              <a:cs typeface="Times New Roman" pitchFamily="18" charset="0"/>
            </a:endParaRPr>
          </a:p>
          <a:p>
            <a:pPr>
              <a:lnSpc>
                <a:spcPct val="90000"/>
              </a:lnSpc>
            </a:pPr>
            <a:r>
              <a:rPr lang="kk-KZ">
                <a:latin typeface="Times New Roman" pitchFamily="18" charset="0"/>
                <a:cs typeface="Times New Roman" pitchFamily="18" charset="0"/>
              </a:rPr>
              <a:t>Іс-шара:                            Виртуалды көрме</a:t>
            </a:r>
          </a:p>
          <a:p>
            <a:pPr>
              <a:lnSpc>
                <a:spcPct val="90000"/>
              </a:lnSpc>
            </a:pPr>
            <a:endParaRPr lang="kk-KZ">
              <a:latin typeface="Times New Roman" pitchFamily="18" charset="0"/>
              <a:cs typeface="Times New Roman" pitchFamily="18" charset="0"/>
            </a:endParaRPr>
          </a:p>
          <a:p>
            <a:pPr>
              <a:lnSpc>
                <a:spcPct val="90000"/>
              </a:lnSpc>
            </a:pPr>
            <a:r>
              <a:rPr lang="kk-KZ">
                <a:latin typeface="Times New Roman" pitchFamily="18" charset="0"/>
                <a:cs typeface="Times New Roman" pitchFamily="18" charset="0"/>
              </a:rPr>
              <a:t>Атауы:</a:t>
            </a:r>
            <a:r>
              <a:rPr lang="kk-KZ" b="1" i="1">
                <a:latin typeface="Times New Roman" pitchFamily="18" charset="0"/>
                <a:cs typeface="Times New Roman" pitchFamily="18" charset="0"/>
              </a:rPr>
              <a:t>                            </a:t>
            </a:r>
            <a:r>
              <a:rPr lang="kk-KZ" i="1">
                <a:latin typeface="Times New Roman" pitchFamily="18" charset="0"/>
                <a:cs typeface="Times New Roman" pitchFamily="18" charset="0"/>
              </a:rPr>
              <a:t>“</a:t>
            </a:r>
            <a:r>
              <a:rPr lang="kk-KZ">
                <a:latin typeface="Times New Roman" pitchFamily="18" charset="0"/>
                <a:cs typeface="Times New Roman" pitchFamily="18" charset="0"/>
              </a:rPr>
              <a:t>Молекулалық биология және медициналық  генетика”</a:t>
            </a:r>
          </a:p>
          <a:p>
            <a:pPr>
              <a:lnSpc>
                <a:spcPct val="90000"/>
              </a:lnSpc>
            </a:pPr>
            <a:endParaRPr lang="kk-KZ" i="1">
              <a:latin typeface="Times New Roman" pitchFamily="18" charset="0"/>
              <a:cs typeface="Times New Roman" pitchFamily="18" charset="0"/>
            </a:endParaRPr>
          </a:p>
          <a:p>
            <a:pPr>
              <a:lnSpc>
                <a:spcPct val="90000"/>
              </a:lnSpc>
            </a:pPr>
            <a:r>
              <a:rPr lang="kk-KZ">
                <a:latin typeface="Times New Roman" pitchFamily="18" charset="0"/>
                <a:cs typeface="Times New Roman" pitchFamily="18" charset="0"/>
              </a:rPr>
              <a:t>Саны:                               16 кітап:  </a:t>
            </a:r>
          </a:p>
          <a:p>
            <a:pPr>
              <a:lnSpc>
                <a:spcPct val="90000"/>
              </a:lnSpc>
            </a:pPr>
            <a:r>
              <a:rPr lang="kk-KZ">
                <a:latin typeface="Times New Roman" pitchFamily="18" charset="0"/>
                <a:cs typeface="Times New Roman" pitchFamily="18" charset="0"/>
              </a:rPr>
              <a:t>                                         11 кітап қазақ тілінде, 5 кітап орыс тілінде</a:t>
            </a:r>
          </a:p>
          <a:p>
            <a:pPr>
              <a:lnSpc>
                <a:spcPct val="90000"/>
              </a:lnSpc>
            </a:pPr>
            <a:endParaRPr lang="kk-KZ">
              <a:latin typeface="Times New Roman" pitchFamily="18" charset="0"/>
              <a:cs typeface="Times New Roman" pitchFamily="18" charset="0"/>
            </a:endParaRPr>
          </a:p>
          <a:p>
            <a:pPr>
              <a:lnSpc>
                <a:spcPct val="90000"/>
              </a:lnSpc>
            </a:pPr>
            <a:r>
              <a:rPr lang="kk-KZ">
                <a:latin typeface="Times New Roman" pitchFamily="18" charset="0"/>
                <a:cs typeface="Times New Roman" pitchFamily="18" charset="0"/>
              </a:rPr>
              <a:t>Өткізілген орны:            Медициналық  колледж  кітапханасы</a:t>
            </a:r>
          </a:p>
          <a:p>
            <a:pPr>
              <a:lnSpc>
                <a:spcPct val="90000"/>
              </a:lnSpc>
            </a:pPr>
            <a:endParaRPr lang="kk-KZ">
              <a:latin typeface="Times New Roman" pitchFamily="18" charset="0"/>
              <a:cs typeface="Times New Roman" pitchFamily="18" charset="0"/>
            </a:endParaRPr>
          </a:p>
          <a:p>
            <a:pPr>
              <a:lnSpc>
                <a:spcPct val="90000"/>
              </a:lnSpc>
            </a:pPr>
            <a:r>
              <a:rPr lang="kk-KZ">
                <a:latin typeface="Times New Roman" pitchFamily="18" charset="0"/>
                <a:cs typeface="Times New Roman" pitchFamily="18" charset="0"/>
              </a:rPr>
              <a:t>Өткізілген уақыты:        04.04.2019 ж</a:t>
            </a:r>
            <a:r>
              <a:rPr lang="en-US">
                <a:latin typeface="Times New Roman" pitchFamily="18" charset="0"/>
                <a:cs typeface="Times New Roman" pitchFamily="18" charset="0"/>
              </a:rPr>
              <a:t> –</a:t>
            </a:r>
            <a:r>
              <a:rPr lang="kk-KZ">
                <a:latin typeface="Times New Roman" pitchFamily="18" charset="0"/>
                <a:cs typeface="Times New Roman" pitchFamily="18" charset="0"/>
              </a:rPr>
              <a:t>30.04.2019 ж.</a:t>
            </a:r>
          </a:p>
          <a:p>
            <a:pPr>
              <a:lnSpc>
                <a:spcPct val="90000"/>
              </a:lnSpc>
            </a:pPr>
            <a:endParaRPr lang="kk-KZ">
              <a:latin typeface="Times New Roman" pitchFamily="18" charset="0"/>
              <a:cs typeface="Times New Roman" pitchFamily="18" charset="0"/>
            </a:endParaRPr>
          </a:p>
          <a:p>
            <a:pPr>
              <a:lnSpc>
                <a:spcPct val="90000"/>
              </a:lnSpc>
            </a:pPr>
            <a:r>
              <a:rPr lang="kk-KZ">
                <a:latin typeface="Times New Roman" pitchFamily="18" charset="0"/>
                <a:cs typeface="Times New Roman" pitchFamily="18" charset="0"/>
              </a:rPr>
              <a:t>Жауапты:                        Қуанышбекова Е. А.</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Прямоугольник 3"/>
          <p:cNvSpPr>
            <a:spLocks noChangeArrowheads="1"/>
          </p:cNvSpPr>
          <p:nvPr/>
        </p:nvSpPr>
        <p:spPr bwMode="auto">
          <a:xfrm>
            <a:off x="3429000" y="1071563"/>
            <a:ext cx="5715000" cy="4486275"/>
          </a:xfrm>
          <a:prstGeom prst="rect">
            <a:avLst/>
          </a:prstGeom>
          <a:noFill/>
          <a:ln w="9525">
            <a:noFill/>
            <a:miter lim="800000"/>
            <a:headEnd/>
            <a:tailEnd/>
          </a:ln>
        </p:spPr>
        <p:txBody>
          <a:bodyPr>
            <a:spAutoFit/>
          </a:bodyPr>
          <a:lstStyle/>
          <a:p>
            <a:r>
              <a:rPr lang="ru-RU">
                <a:latin typeface="Times New Roman" pitchFamily="18" charset="0"/>
                <a:cs typeface="Times New Roman" pitchFamily="18" charset="0"/>
              </a:rPr>
              <a:t>       Оқулықтың екінші басылымында  -  кейбір стилистикалық, реакциялық өзгертулер мен  қатар, жаңа тақырыптар – </a:t>
            </a:r>
            <a:r>
              <a:rPr lang="ru-RU" b="1">
                <a:latin typeface="Times New Roman" pitchFamily="18" charset="0"/>
                <a:cs typeface="Times New Roman" pitchFamily="18" charset="0"/>
              </a:rPr>
              <a:t>гендік инженерия негіздері, биотехно-</a:t>
            </a:r>
          </a:p>
          <a:p>
            <a:r>
              <a:rPr lang="ru-RU" b="1">
                <a:latin typeface="Times New Roman" pitchFamily="18" charset="0"/>
                <a:cs typeface="Times New Roman" pitchFamily="18" charset="0"/>
              </a:rPr>
              <a:t>логия, нанотехнология </a:t>
            </a:r>
            <a:r>
              <a:rPr lang="ru-RU">
                <a:latin typeface="Times New Roman" pitchFamily="18" charset="0"/>
                <a:cs typeface="Times New Roman" pitchFamily="18" charset="0"/>
              </a:rPr>
              <a:t>енгізілді. Сонымен қатар, бұрынғы тараулар мен  тақырыптар, ғылымның жаңа жетістіктерімен – геномдық технологиялар, гендік терапия, терминациялық терапия т.б., кеңейтіліп, толықтырылды.</a:t>
            </a:r>
          </a:p>
          <a:p>
            <a:r>
              <a:rPr lang="ru-RU">
                <a:latin typeface="Times New Roman" pitchFamily="18" charset="0"/>
                <a:cs typeface="Times New Roman" pitchFamily="18" charset="0"/>
              </a:rPr>
              <a:t>     Әрбір тарауда тақырыптың бұрыннан қалыптасқан ұғымдары  мен бірге, соңғы жылдары ғылымның дамуы негізінде тұжырымдалған жаңа түсініктері мен қағида-</a:t>
            </a:r>
          </a:p>
          <a:p>
            <a:r>
              <a:rPr lang="ru-RU">
                <a:latin typeface="Times New Roman" pitchFamily="18" charset="0"/>
                <a:cs typeface="Times New Roman" pitchFamily="18" charset="0"/>
              </a:rPr>
              <a:t>лары да қамтылған. </a:t>
            </a:r>
          </a:p>
          <a:p>
            <a:r>
              <a:rPr lang="ru-RU">
                <a:latin typeface="Times New Roman" pitchFamily="18" charset="0"/>
                <a:cs typeface="Times New Roman" pitchFamily="18" charset="0"/>
              </a:rPr>
              <a:t>    Адамның тұқым қуалайтын ауруларын сипаттағанда олардың этиологиясының, патогенезінің молекулалық-генетикалық тетіктеріне  көп көңіл аударылған.</a:t>
            </a:r>
          </a:p>
          <a:p>
            <a:endParaRPr lang="en-US">
              <a:latin typeface="Times New Roman" pitchFamily="18" charset="0"/>
              <a:cs typeface="Times New Roman" pitchFamily="18" charset="0"/>
            </a:endParaRPr>
          </a:p>
        </p:txBody>
      </p:sp>
      <p:sp>
        <p:nvSpPr>
          <p:cNvPr id="14338" name="Прямоугольник 4"/>
          <p:cNvSpPr>
            <a:spLocks noChangeArrowheads="1"/>
          </p:cNvSpPr>
          <p:nvPr/>
        </p:nvSpPr>
        <p:spPr bwMode="auto">
          <a:xfrm>
            <a:off x="250825" y="4643438"/>
            <a:ext cx="3106738" cy="1952625"/>
          </a:xfrm>
          <a:prstGeom prst="rect">
            <a:avLst/>
          </a:prstGeom>
          <a:noFill/>
          <a:ln w="9525">
            <a:noFill/>
            <a:miter lim="800000"/>
            <a:headEnd/>
            <a:tailEnd/>
          </a:ln>
        </p:spPr>
        <p:txBody>
          <a:bodyPr>
            <a:spAutoFit/>
          </a:bodyPr>
          <a:lstStyle/>
          <a:p>
            <a:r>
              <a:rPr lang="ru-RU">
                <a:latin typeface="Times New Roman" pitchFamily="18" charset="0"/>
                <a:cs typeface="Times New Roman" pitchFamily="18" charset="0"/>
              </a:rPr>
              <a:t>577.2</a:t>
            </a:r>
          </a:p>
          <a:p>
            <a:r>
              <a:rPr lang="ru-RU">
                <a:latin typeface="Times New Roman" pitchFamily="18" charset="0"/>
                <a:cs typeface="Times New Roman" pitchFamily="18" charset="0"/>
              </a:rPr>
              <a:t>Ә18   Әбилаев С.А.</a:t>
            </a:r>
          </a:p>
          <a:p>
            <a:r>
              <a:rPr lang="ru-RU">
                <a:latin typeface="Times New Roman" pitchFamily="18" charset="0"/>
                <a:cs typeface="Times New Roman" pitchFamily="18" charset="0"/>
              </a:rPr>
              <a:t> Молекулалық биология және генетика: Оқулық.- Шымкент, ЖШС "К1ТАП" баспасы, 2010. - 388 б.</a:t>
            </a:r>
          </a:p>
          <a:p>
            <a:endParaRPr lang="ru-RU" sz="1400">
              <a:latin typeface="Times New Roman" pitchFamily="18" charset="0"/>
              <a:cs typeface="Times New Roman" pitchFamily="18" charset="0"/>
            </a:endParaRPr>
          </a:p>
        </p:txBody>
      </p:sp>
      <p:pic>
        <p:nvPicPr>
          <p:cNvPr id="14339" name="Picture 2"/>
          <p:cNvPicPr>
            <a:picLocks noChangeAspect="1" noChangeArrowheads="1"/>
          </p:cNvPicPr>
          <p:nvPr/>
        </p:nvPicPr>
        <p:blipFill>
          <a:blip r:embed="rId2">
            <a:lum bright="28000"/>
          </a:blip>
          <a:srcRect/>
          <a:stretch>
            <a:fillRect/>
          </a:stretch>
        </p:blipFill>
        <p:spPr bwMode="auto">
          <a:xfrm>
            <a:off x="-973138" y="1052513"/>
            <a:ext cx="4292601" cy="3535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AutoShape 2" descr="https://image.slidesharecdn.com/random-170403060140/95/-2-638.jpg?cb=1491199309"/>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onstantia" pitchFamily="18" charset="0"/>
            </a:endParaRPr>
          </a:p>
        </p:txBody>
      </p:sp>
      <p:sp>
        <p:nvSpPr>
          <p:cNvPr id="15362" name="AutoShape 4" descr="https://image.slidesharecdn.com/random-170403060140/95/-2-638.jpg?cb=1491199309"/>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onstantia" pitchFamily="18" charset="0"/>
            </a:endParaRPr>
          </a:p>
        </p:txBody>
      </p:sp>
      <p:sp>
        <p:nvSpPr>
          <p:cNvPr id="15363" name="AutoShape 6" descr="https://image.slidesharecdn.com/random-170403060140/95/-2-638.jpg?cb=1491199309"/>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onstantia" pitchFamily="18" charset="0"/>
            </a:endParaRPr>
          </a:p>
        </p:txBody>
      </p:sp>
      <p:sp>
        <p:nvSpPr>
          <p:cNvPr id="15364" name="AutoShape 8" descr="https://image.slidesharecdn.com/random-170403060140/95/-12-638.jpg?cb=1491199309"/>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onstantia" pitchFamily="18" charset="0"/>
            </a:endParaRPr>
          </a:p>
        </p:txBody>
      </p:sp>
      <p:sp>
        <p:nvSpPr>
          <p:cNvPr id="15365" name="AutoShape 10" descr="https://image.slidesharecdn.com/random-170403060140/95/-12-638.jpg?cb=1491199309"/>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onstantia" pitchFamily="18" charset="0"/>
            </a:endParaRPr>
          </a:p>
        </p:txBody>
      </p:sp>
      <p:sp>
        <p:nvSpPr>
          <p:cNvPr id="15366" name="AutoShape 2" descr="https://magkaznu.com/wp-content/uploads/2017/05/%D0%91%D0%B5%D1%80%D1%81%D1%96%D0%BC%D0%B1%D0%B0%D0%B9-%D2%9B%D0%B0%D1%82%D1%82%D1%8B-%D0%BC%D2%B1%D2%9B%D0%B0%D0%B1%D0%B0_%D0%B2-%D0%BA%D1%80%D0%B8%D0%B2%D1%8B%D1%85-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onstantia" pitchFamily="18" charset="0"/>
            </a:endParaRPr>
          </a:p>
        </p:txBody>
      </p:sp>
      <p:sp>
        <p:nvSpPr>
          <p:cNvPr id="15367" name="AutoShape 4" descr="https://magkaznu.com/wp-content/uploads/2017/05/%D0%91%D0%B5%D1%80%D1%81%D1%96%D0%BC%D0%B1%D0%B0%D0%B9-%D2%9B%D0%B0%D1%82%D1%82%D1%8B-%D0%BC%D2%B1%D2%9B%D0%B0%D0%B1%D0%B0_%D0%B2-%D0%BA%D1%80%D0%B8%D0%B2%D1%8B%D1%85-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onstantia" pitchFamily="18" charset="0"/>
            </a:endParaRPr>
          </a:p>
        </p:txBody>
      </p:sp>
      <p:sp>
        <p:nvSpPr>
          <p:cNvPr id="15368" name="AutoShape 6" descr="https://gaininghealthnaturally.com/wp-content/uploads/2016/04/genetics-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onstantia" pitchFamily="18" charset="0"/>
            </a:endParaRPr>
          </a:p>
        </p:txBody>
      </p:sp>
      <p:sp>
        <p:nvSpPr>
          <p:cNvPr id="15369" name="AutoShape 8" descr="https://autogear.ru/misc/i/gallery/47518/2492445.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onstantia" pitchFamily="18" charset="0"/>
            </a:endParaRPr>
          </a:p>
        </p:txBody>
      </p:sp>
      <p:pic>
        <p:nvPicPr>
          <p:cNvPr id="15370" name="Picture 2"/>
          <p:cNvPicPr>
            <a:picLocks noChangeAspect="1" noChangeArrowheads="1"/>
          </p:cNvPicPr>
          <p:nvPr/>
        </p:nvPicPr>
        <p:blipFill>
          <a:blip r:embed="rId2">
            <a:lum bright="48000"/>
          </a:blip>
          <a:srcRect/>
          <a:stretch>
            <a:fillRect/>
          </a:stretch>
        </p:blipFill>
        <p:spPr bwMode="auto">
          <a:xfrm>
            <a:off x="-973138" y="1052513"/>
            <a:ext cx="4181476" cy="3609975"/>
          </a:xfrm>
          <a:prstGeom prst="rect">
            <a:avLst/>
          </a:prstGeom>
          <a:noFill/>
          <a:ln w="9525">
            <a:noFill/>
            <a:miter lim="800000"/>
            <a:headEnd/>
            <a:tailEnd/>
          </a:ln>
        </p:spPr>
      </p:pic>
      <p:sp>
        <p:nvSpPr>
          <p:cNvPr id="15371" name="Прямоугольник 15"/>
          <p:cNvSpPr>
            <a:spLocks noChangeArrowheads="1"/>
          </p:cNvSpPr>
          <p:nvPr/>
        </p:nvSpPr>
        <p:spPr bwMode="auto">
          <a:xfrm>
            <a:off x="214313" y="4786313"/>
            <a:ext cx="3429000" cy="1739900"/>
          </a:xfrm>
          <a:prstGeom prst="rect">
            <a:avLst/>
          </a:prstGeom>
          <a:noFill/>
          <a:ln w="9525">
            <a:noFill/>
            <a:miter lim="800000"/>
            <a:headEnd/>
            <a:tailEnd/>
          </a:ln>
        </p:spPr>
        <p:txBody>
          <a:bodyPr>
            <a:spAutoFit/>
          </a:bodyPr>
          <a:lstStyle/>
          <a:p>
            <a:r>
              <a:rPr lang="ru-RU">
                <a:latin typeface="Times New Roman" pitchFamily="18" charset="0"/>
                <a:cs typeface="Times New Roman" pitchFamily="18" charset="0"/>
              </a:rPr>
              <a:t>577.23</a:t>
            </a:r>
          </a:p>
          <a:p>
            <a:r>
              <a:rPr lang="ru-RU">
                <a:latin typeface="Times New Roman" pitchFamily="18" charset="0"/>
                <a:cs typeface="Times New Roman" pitchFamily="18" charset="0"/>
              </a:rPr>
              <a:t>Ә18      Әбилаев С.А.</a:t>
            </a:r>
          </a:p>
          <a:p>
            <a:r>
              <a:rPr lang="ru-RU">
                <a:latin typeface="Times New Roman" pitchFamily="18" charset="0"/>
                <a:cs typeface="Times New Roman" pitchFamily="18" charset="0"/>
              </a:rPr>
              <a:t>Медициналық биология және генетика: Окулық. - Шымкент. 2010. - 264 бет, 89 сурет.</a:t>
            </a:r>
          </a:p>
          <a:p>
            <a:r>
              <a:rPr lang="ru-RU">
                <a:latin typeface="Times New Roman" pitchFamily="18" charset="0"/>
                <a:cs typeface="Times New Roman" pitchFamily="18" charset="0"/>
              </a:rPr>
              <a:t> </a:t>
            </a:r>
          </a:p>
        </p:txBody>
      </p:sp>
      <p:sp>
        <p:nvSpPr>
          <p:cNvPr id="15372" name="TextBox 16"/>
          <p:cNvSpPr txBox="1">
            <a:spLocks noChangeArrowheads="1"/>
          </p:cNvSpPr>
          <p:nvPr/>
        </p:nvSpPr>
        <p:spPr bwMode="auto">
          <a:xfrm>
            <a:off x="3635375" y="928688"/>
            <a:ext cx="5329238" cy="3662362"/>
          </a:xfrm>
          <a:prstGeom prst="rect">
            <a:avLst/>
          </a:prstGeom>
          <a:noFill/>
          <a:ln w="9525">
            <a:noFill/>
            <a:miter lim="800000"/>
            <a:headEnd/>
            <a:tailEnd/>
          </a:ln>
        </p:spPr>
        <p:txBody>
          <a:bodyPr>
            <a:spAutoFit/>
          </a:bodyPr>
          <a:lstStyle/>
          <a:p>
            <a:r>
              <a:rPr lang="kk-KZ">
                <a:latin typeface="Times New Roman" pitchFamily="18" charset="0"/>
                <a:cs typeface="Times New Roman" pitchFamily="18" charset="0"/>
              </a:rPr>
              <a:t>       </a:t>
            </a:r>
          </a:p>
          <a:p>
            <a:r>
              <a:rPr lang="kk-KZ">
                <a:latin typeface="Times New Roman" pitchFamily="18" charset="0"/>
                <a:cs typeface="Times New Roman" pitchFamily="18" charset="0"/>
              </a:rPr>
              <a:t>       Оқулықта тіршіліктің  негізгі қасиеттері және эволюциялық құбылыстары жан-жақты сипат- талады. Жалпы биологиялық заңдылықтардың адам онтогенезінде және  популяцияларында байқалу ерекшеліктері  жан-жақты сипатталады. Сонымен қатар, генетика ғылымының жетістіктеріне және олардың медицина практикасындағы рөліне де көңіл аударылған.</a:t>
            </a:r>
          </a:p>
          <a:p>
            <a:r>
              <a:rPr lang="kk-KZ">
                <a:latin typeface="Times New Roman" pitchFamily="18" charset="0"/>
                <a:cs typeface="Times New Roman" pitchFamily="18" charset="0"/>
              </a:rPr>
              <a:t>       Медициналық биология – биологиялық заңды-</a:t>
            </a:r>
          </a:p>
          <a:p>
            <a:r>
              <a:rPr lang="kk-KZ">
                <a:latin typeface="Times New Roman" pitchFamily="18" charset="0"/>
                <a:cs typeface="Times New Roman" pitchFamily="18" charset="0"/>
              </a:rPr>
              <a:t>лықтарды адам, адам қауымдастығы тұрғысынан қарастыратын, жалпы  биология ғылымының бір тармағы болып табылады.</a:t>
            </a:r>
            <a:endParaRPr lang="ru-RU">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AutoShape 2" descr="http://www.medcollegelib.ru/cache/book/ISBN9785970428405/-1-avatar.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onstantia" pitchFamily="18" charset="0"/>
            </a:endParaRPr>
          </a:p>
        </p:txBody>
      </p:sp>
      <p:sp>
        <p:nvSpPr>
          <p:cNvPr id="16387" name="AutoShape 5" descr="http://www.medcollegelib.ru/patrns/bookmark_gr.png"/>
          <p:cNvSpPr>
            <a:spLocks noChangeAspect="1" noChangeArrowheads="1"/>
          </p:cNvSpPr>
          <p:nvPr/>
        </p:nvSpPr>
        <p:spPr bwMode="auto">
          <a:xfrm>
            <a:off x="0" y="0"/>
            <a:ext cx="304800" cy="304800"/>
          </a:xfrm>
          <a:prstGeom prst="rect">
            <a:avLst/>
          </a:prstGeom>
          <a:noFill/>
          <a:ln w="9525">
            <a:noFill/>
            <a:miter lim="800000"/>
            <a:headEnd/>
            <a:tailEnd/>
          </a:ln>
        </p:spPr>
        <p:txBody>
          <a:bodyPr/>
          <a:lstStyle/>
          <a:p>
            <a:endParaRPr lang="ru-RU">
              <a:latin typeface="Constantia" pitchFamily="18" charset="0"/>
            </a:endParaRPr>
          </a:p>
        </p:txBody>
      </p:sp>
      <p:sp>
        <p:nvSpPr>
          <p:cNvPr id="16388" name="Rectangle 6"/>
          <p:cNvSpPr>
            <a:spLocks noChangeArrowheads="1"/>
          </p:cNvSpPr>
          <p:nvPr/>
        </p:nvSpPr>
        <p:spPr bwMode="auto">
          <a:xfrm>
            <a:off x="0" y="0"/>
            <a:ext cx="9144000" cy="0"/>
          </a:xfrm>
          <a:prstGeom prst="rect">
            <a:avLst/>
          </a:prstGeom>
          <a:solidFill>
            <a:srgbClr val="8391AF"/>
          </a:solidFill>
          <a:ln w="9525">
            <a:noFill/>
            <a:miter lim="800000"/>
            <a:headEnd/>
            <a:tailEnd/>
          </a:ln>
        </p:spPr>
        <p:txBody>
          <a:bodyPr lIns="66654" tIns="0" rIns="0" bIns="0" anchor="ctr">
            <a:spAutoFit/>
          </a:bodyPr>
          <a:lstStyle/>
          <a:p>
            <a:pPr algn="ctr"/>
            <a:r>
              <a:rPr lang="ru-RU" sz="900">
                <a:solidFill>
                  <a:srgbClr val="337AB7"/>
                </a:solidFill>
                <a:latin typeface="LatoWeb"/>
              </a:rPr>
              <a:t>  </a:t>
            </a:r>
            <a:r>
              <a:rPr lang="ru-RU" sz="1900">
                <a:solidFill>
                  <a:srgbClr val="337AB7"/>
                </a:solidFill>
                <a:latin typeface="LatoWeb"/>
              </a:rPr>
              <a:t> </a:t>
            </a:r>
            <a:r>
              <a:rPr lang="ru-RU" sz="900">
                <a:solidFill>
                  <a:srgbClr val="337AB7"/>
                </a:solidFill>
                <a:latin typeface="LatoWeb"/>
              </a:rPr>
              <a:t>        </a:t>
            </a:r>
            <a:endParaRPr lang="ru-RU" sz="800"/>
          </a:p>
          <a:p>
            <a:pPr algn="ctr" eaLnBrk="0" fontAlgn="ctr" hangingPunct="0"/>
            <a:r>
              <a:rPr lang="ru-RU" sz="1000">
                <a:solidFill>
                  <a:srgbClr val="FFFFFF"/>
                </a:solidFill>
                <a:latin typeface="LatoWebSemibold"/>
                <a:hlinkClick r:id="rId2"/>
              </a:rPr>
              <a:t>Читать online</a:t>
            </a:r>
            <a:r>
              <a:rPr lang="ru-RU" sz="1000">
                <a:solidFill>
                  <a:srgbClr val="333333"/>
                </a:solidFill>
                <a:latin typeface="LatoWeb"/>
                <a:hlinkClick r:id="rId3"/>
              </a:rPr>
              <a:t>Скачать приложение</a:t>
            </a:r>
            <a:endParaRPr lang="ru-RU" sz="800"/>
          </a:p>
          <a:p>
            <a:pPr eaLnBrk="0" hangingPunct="0"/>
            <a:r>
              <a:rPr lang="ru-RU" sz="900">
                <a:solidFill>
                  <a:srgbClr val="FFFFFF"/>
                </a:solidFill>
                <a:latin typeface="LatoWeb"/>
              </a:rPr>
              <a:t/>
            </a:r>
            <a:br>
              <a:rPr lang="ru-RU" sz="900">
                <a:solidFill>
                  <a:srgbClr val="FFFFFF"/>
                </a:solidFill>
                <a:latin typeface="LatoWeb"/>
              </a:rPr>
            </a:br>
            <a:endParaRPr lang="ru-RU" sz="900">
              <a:solidFill>
                <a:srgbClr val="337AB7"/>
              </a:solidFill>
              <a:latin typeface="LatoWeb"/>
            </a:endParaRPr>
          </a:p>
        </p:txBody>
      </p:sp>
      <p:sp>
        <p:nvSpPr>
          <p:cNvPr id="16389" name="AutoShape 7" descr="Озвучить текст"/>
          <p:cNvSpPr>
            <a:spLocks noChangeAspect="1" noChangeArrowheads="1"/>
          </p:cNvSpPr>
          <p:nvPr/>
        </p:nvSpPr>
        <p:spPr bwMode="auto">
          <a:xfrm>
            <a:off x="4445000" y="100013"/>
            <a:ext cx="304800" cy="304800"/>
          </a:xfrm>
          <a:prstGeom prst="rect">
            <a:avLst/>
          </a:prstGeom>
          <a:noFill/>
          <a:ln w="9525">
            <a:noFill/>
            <a:miter lim="800000"/>
            <a:headEnd/>
            <a:tailEnd/>
          </a:ln>
        </p:spPr>
        <p:txBody>
          <a:bodyPr/>
          <a:lstStyle/>
          <a:p>
            <a:endParaRPr lang="ru-RU">
              <a:latin typeface="Constantia" pitchFamily="18" charset="0"/>
            </a:endParaRPr>
          </a:p>
        </p:txBody>
      </p:sp>
      <p:sp>
        <p:nvSpPr>
          <p:cNvPr id="16390" name="Прямоугольник 8"/>
          <p:cNvSpPr>
            <a:spLocks noChangeArrowheads="1"/>
          </p:cNvSpPr>
          <p:nvPr/>
        </p:nvSpPr>
        <p:spPr bwMode="auto">
          <a:xfrm>
            <a:off x="3786188" y="928688"/>
            <a:ext cx="5357812" cy="4486275"/>
          </a:xfrm>
          <a:prstGeom prst="rect">
            <a:avLst/>
          </a:prstGeom>
          <a:noFill/>
          <a:ln w="9525">
            <a:noFill/>
            <a:miter lim="800000"/>
            <a:headEnd/>
            <a:tailEnd/>
          </a:ln>
        </p:spPr>
        <p:txBody>
          <a:bodyPr>
            <a:spAutoFit/>
          </a:bodyPr>
          <a:lstStyle/>
          <a:p>
            <a:r>
              <a:rPr lang="ru-RU">
                <a:latin typeface="Times New Roman" pitchFamily="18" charset="0"/>
                <a:cs typeface="Times New Roman" pitchFamily="18" charset="0"/>
              </a:rPr>
              <a:t>       Бұл кітап медициналық генетика бойынша басшылықтың дұние жүзіне белгілі соңғы басы-лымының аудармасы. Сонымен қатар оған моле-кулалық генетиканың қазіргі кезеңдегі жетістіктері бірінен кейін бірі түгелдей кіруде. </a:t>
            </a:r>
          </a:p>
          <a:p>
            <a:r>
              <a:rPr lang="ru-RU">
                <a:latin typeface="Times New Roman" pitchFamily="18" charset="0"/>
                <a:cs typeface="Times New Roman" pitchFamily="18" charset="0"/>
              </a:rPr>
              <a:t>      Бұл басылымда молекулалық диагностиканың, "Адам геномы" жобасының, фармакогенетиканың,    даму генетикасының және рак генетикасының ең жаңа жетістіктері келтірілген. Олардың барлығы күнбе-күнгі тәжірибеде генетика бойынша білімін қалай қолдануды жақсы түсініп, іс жүзінде пайдалана білу үшін келтірілген және көптеген клиникалық мысалдар да бар. </a:t>
            </a:r>
          </a:p>
          <a:p>
            <a:r>
              <a:rPr lang="ru-RU">
                <a:latin typeface="Times New Roman" pitchFamily="18" charset="0"/>
                <a:cs typeface="Times New Roman" pitchFamily="18" charset="0"/>
              </a:rPr>
              <a:t>      Кітапта адамның әртүрлі генетикалық ауруларының 240-тан аса өте жоғары сапада түсірілген суреттері де берілген. </a:t>
            </a:r>
          </a:p>
        </p:txBody>
      </p:sp>
      <p:pic>
        <p:nvPicPr>
          <p:cNvPr id="16391" name="Picture 5" descr="C:\Documents and Settings\User\Мои документы\11\0002.tif"/>
          <p:cNvPicPr>
            <a:picLocks noChangeAspect="1" noChangeArrowheads="1"/>
          </p:cNvPicPr>
          <p:nvPr/>
        </p:nvPicPr>
        <p:blipFill>
          <a:blip r:embed="rId4">
            <a:lum bright="32000"/>
          </a:blip>
          <a:srcRect/>
          <a:stretch>
            <a:fillRect/>
          </a:stretch>
        </p:blipFill>
        <p:spPr bwMode="auto">
          <a:xfrm>
            <a:off x="-774700" y="841375"/>
            <a:ext cx="4078288" cy="3346450"/>
          </a:xfrm>
          <a:prstGeom prst="rect">
            <a:avLst/>
          </a:prstGeom>
          <a:noFill/>
          <a:ln w="9525">
            <a:noFill/>
            <a:miter lim="800000"/>
            <a:headEnd/>
            <a:tailEnd/>
          </a:ln>
        </p:spPr>
      </p:pic>
      <p:sp>
        <p:nvSpPr>
          <p:cNvPr id="16392" name="Rectangle 4"/>
          <p:cNvSpPr>
            <a:spLocks noChangeArrowheads="1"/>
          </p:cNvSpPr>
          <p:nvPr/>
        </p:nvSpPr>
        <p:spPr bwMode="auto">
          <a:xfrm>
            <a:off x="179388" y="4292600"/>
            <a:ext cx="3500437" cy="2101850"/>
          </a:xfrm>
          <a:prstGeom prst="rect">
            <a:avLst/>
          </a:prstGeom>
          <a:solidFill>
            <a:schemeClr val="bg1"/>
          </a:solidFill>
          <a:ln w="9525">
            <a:noFill/>
            <a:miter lim="800000"/>
            <a:headEnd/>
            <a:tailEnd/>
          </a:ln>
        </p:spPr>
        <p:txBody>
          <a:bodyPr tIns="0" bIns="179331" anchor="ctr">
            <a:spAutoFit/>
          </a:bodyPr>
          <a:lstStyle/>
          <a:p>
            <a:pPr eaLnBrk="0" fontAlgn="ctr" hangingPunct="0"/>
            <a:r>
              <a:rPr lang="ru-RU">
                <a:solidFill>
                  <a:srgbClr val="333333"/>
                </a:solidFill>
                <a:latin typeface="Times New Roman" pitchFamily="18" charset="0"/>
                <a:cs typeface="Times New Roman" pitchFamily="18" charset="0"/>
              </a:rPr>
              <a:t>612.6.05</a:t>
            </a:r>
          </a:p>
          <a:p>
            <a:pPr eaLnBrk="0" fontAlgn="ctr" hangingPunct="0"/>
            <a:r>
              <a:rPr lang="ru-RU">
                <a:solidFill>
                  <a:srgbClr val="333333"/>
                </a:solidFill>
                <a:latin typeface="Times New Roman" pitchFamily="18" charset="0"/>
                <a:cs typeface="Times New Roman" pitchFamily="18" charset="0"/>
              </a:rPr>
              <a:t>Н93        Ньюссбаум Р.Л.,     </a:t>
            </a:r>
          </a:p>
          <a:p>
            <a:pPr eaLnBrk="0" fontAlgn="ctr" hangingPunct="0"/>
            <a:r>
              <a:rPr lang="ru-RU">
                <a:solidFill>
                  <a:srgbClr val="333333"/>
                </a:solidFill>
                <a:latin typeface="Times New Roman" pitchFamily="18" charset="0"/>
                <a:cs typeface="Times New Roman" pitchFamily="18" charset="0"/>
              </a:rPr>
              <a:t>Мак-Иннес Р.Р., Виллард Х.Ф.</a:t>
            </a:r>
          </a:p>
          <a:p>
            <a:pPr eaLnBrk="0" fontAlgn="ctr" hangingPunct="0"/>
            <a:r>
              <a:rPr lang="ru-RU">
                <a:solidFill>
                  <a:srgbClr val="333333"/>
                </a:solidFill>
                <a:latin typeface="Times New Roman" pitchFamily="18" charset="0"/>
                <a:cs typeface="Times New Roman" pitchFamily="18" charset="0"/>
              </a:rPr>
              <a:t>Медициналық генетика : </a:t>
            </a:r>
          </a:p>
          <a:p>
            <a:pPr eaLnBrk="0" fontAlgn="ctr" hangingPunct="0"/>
            <a:r>
              <a:rPr lang="ru-RU">
                <a:solidFill>
                  <a:srgbClr val="333333"/>
                </a:solidFill>
                <a:latin typeface="Times New Roman" pitchFamily="18" charset="0"/>
                <a:cs typeface="Times New Roman" pitchFamily="18" charset="0"/>
              </a:rPr>
              <a:t>оқу құрал  - М. : ГЭОТАР-Медиа, 2014. - 528 б. </a:t>
            </a:r>
          </a:p>
          <a:p>
            <a:pPr eaLnBrk="0" hangingPunct="0"/>
            <a:endParaRPr lang="ru-RU">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AutoShape 2" descr="http://www.studmedlib.ru/cache/book/ISBN9785970433966/-1-avatar.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onstantia" pitchFamily="18" charset="0"/>
            </a:endParaRPr>
          </a:p>
        </p:txBody>
      </p:sp>
      <p:sp>
        <p:nvSpPr>
          <p:cNvPr id="17410" name="AutoShape 4" descr="http://www.studmedlib.ru/cache/book/ISBN9785970433966/-1-avatar.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onstantia" pitchFamily="18" charset="0"/>
            </a:endParaRPr>
          </a:p>
        </p:txBody>
      </p:sp>
      <p:pic>
        <p:nvPicPr>
          <p:cNvPr id="17411" name="Picture 2"/>
          <p:cNvPicPr>
            <a:picLocks noChangeAspect="1" noChangeArrowheads="1"/>
          </p:cNvPicPr>
          <p:nvPr/>
        </p:nvPicPr>
        <p:blipFill>
          <a:blip r:embed="rId2"/>
          <a:srcRect/>
          <a:stretch>
            <a:fillRect/>
          </a:stretch>
        </p:blipFill>
        <p:spPr bwMode="auto">
          <a:xfrm>
            <a:off x="0" y="14859000"/>
            <a:ext cx="2643188" cy="2643188"/>
          </a:xfrm>
          <a:prstGeom prst="rect">
            <a:avLst/>
          </a:prstGeom>
          <a:noFill/>
          <a:ln w="9525">
            <a:noFill/>
            <a:miter lim="800000"/>
            <a:headEnd/>
            <a:tailEnd/>
          </a:ln>
        </p:spPr>
      </p:pic>
      <p:pic>
        <p:nvPicPr>
          <p:cNvPr id="17412" name="Picture 2"/>
          <p:cNvPicPr>
            <a:picLocks noChangeAspect="1" noChangeArrowheads="1"/>
          </p:cNvPicPr>
          <p:nvPr/>
        </p:nvPicPr>
        <p:blipFill>
          <a:blip r:embed="rId2"/>
          <a:srcRect/>
          <a:stretch>
            <a:fillRect/>
          </a:stretch>
        </p:blipFill>
        <p:spPr bwMode="auto">
          <a:xfrm>
            <a:off x="0" y="14859000"/>
            <a:ext cx="2643188" cy="2643188"/>
          </a:xfrm>
          <a:prstGeom prst="rect">
            <a:avLst/>
          </a:prstGeom>
          <a:noFill/>
          <a:ln w="9525">
            <a:noFill/>
            <a:miter lim="800000"/>
            <a:headEnd/>
            <a:tailEnd/>
          </a:ln>
        </p:spPr>
      </p:pic>
      <p:pic>
        <p:nvPicPr>
          <p:cNvPr id="17413" name="Picture 4"/>
          <p:cNvPicPr>
            <a:picLocks noChangeAspect="1" noChangeArrowheads="1"/>
          </p:cNvPicPr>
          <p:nvPr/>
        </p:nvPicPr>
        <p:blipFill>
          <a:blip r:embed="rId3">
            <a:lum bright="24000"/>
          </a:blip>
          <a:srcRect/>
          <a:stretch>
            <a:fillRect/>
          </a:stretch>
        </p:blipFill>
        <p:spPr bwMode="auto">
          <a:xfrm>
            <a:off x="-900113" y="981075"/>
            <a:ext cx="4395788" cy="3419475"/>
          </a:xfrm>
          <a:prstGeom prst="rect">
            <a:avLst/>
          </a:prstGeom>
          <a:noFill/>
          <a:ln w="9525">
            <a:noFill/>
            <a:miter lim="800000"/>
            <a:headEnd/>
            <a:tailEnd/>
          </a:ln>
        </p:spPr>
      </p:pic>
      <p:sp>
        <p:nvSpPr>
          <p:cNvPr id="17414" name="TextBox 11"/>
          <p:cNvSpPr txBox="1">
            <a:spLocks noChangeArrowheads="1"/>
          </p:cNvSpPr>
          <p:nvPr/>
        </p:nvSpPr>
        <p:spPr bwMode="auto">
          <a:xfrm>
            <a:off x="179388" y="4643438"/>
            <a:ext cx="3535362" cy="1465262"/>
          </a:xfrm>
          <a:prstGeom prst="rect">
            <a:avLst/>
          </a:prstGeom>
          <a:noFill/>
          <a:ln w="9525">
            <a:noFill/>
            <a:miter lim="800000"/>
            <a:headEnd/>
            <a:tailEnd/>
          </a:ln>
        </p:spPr>
        <p:txBody>
          <a:bodyPr>
            <a:spAutoFit/>
          </a:bodyPr>
          <a:lstStyle/>
          <a:p>
            <a:r>
              <a:rPr lang="kk-KZ">
                <a:latin typeface="Times New Roman" pitchFamily="18" charset="0"/>
                <a:cs typeface="Times New Roman" pitchFamily="18" charset="0"/>
              </a:rPr>
              <a:t>575 </a:t>
            </a:r>
          </a:p>
          <a:p>
            <a:r>
              <a:rPr lang="kk-KZ">
                <a:latin typeface="Times New Roman" pitchFamily="18" charset="0"/>
                <a:cs typeface="Times New Roman" pitchFamily="18" charset="0"/>
              </a:rPr>
              <a:t>Б 34   Бегімқұлов Б.Қ.</a:t>
            </a:r>
          </a:p>
          <a:p>
            <a:r>
              <a:rPr lang="kk-KZ">
                <a:latin typeface="Times New Roman" pitchFamily="18" charset="0"/>
                <a:cs typeface="Times New Roman" pitchFamily="18" charset="0"/>
              </a:rPr>
              <a:t>Медициналық генетика негіздері: Оқулық. - Астана:Фолиант, 2008.- 336 б.</a:t>
            </a:r>
            <a:endParaRPr lang="ru-RU">
              <a:latin typeface="Times New Roman" pitchFamily="18" charset="0"/>
              <a:cs typeface="Times New Roman" pitchFamily="18" charset="0"/>
            </a:endParaRPr>
          </a:p>
        </p:txBody>
      </p:sp>
      <p:sp>
        <p:nvSpPr>
          <p:cNvPr id="17415" name="TextBox 13"/>
          <p:cNvSpPr txBox="1">
            <a:spLocks noChangeArrowheads="1"/>
          </p:cNvSpPr>
          <p:nvPr/>
        </p:nvSpPr>
        <p:spPr bwMode="auto">
          <a:xfrm>
            <a:off x="3857625" y="928688"/>
            <a:ext cx="5286375" cy="4211637"/>
          </a:xfrm>
          <a:prstGeom prst="rect">
            <a:avLst/>
          </a:prstGeom>
          <a:noFill/>
          <a:ln w="9525">
            <a:noFill/>
            <a:miter lim="800000"/>
            <a:headEnd/>
            <a:tailEnd/>
          </a:ln>
        </p:spPr>
        <p:txBody>
          <a:bodyPr>
            <a:spAutoFit/>
          </a:bodyPr>
          <a:lstStyle/>
          <a:p>
            <a:r>
              <a:rPr lang="kk-KZ">
                <a:latin typeface="Times New Roman" pitchFamily="18" charset="0"/>
                <a:cs typeface="Times New Roman" pitchFamily="18" charset="0"/>
              </a:rPr>
              <a:t>       Оқулықта жалпы және медициналық генетиканың мәселелері баяндалып, ағзаның тұқымқуалаушылық заңдылықтары ген, хромосома, клетка, ағза және популяция деңгейінде қарастырылған.</a:t>
            </a:r>
          </a:p>
          <a:p>
            <a:r>
              <a:rPr lang="kk-KZ">
                <a:latin typeface="Times New Roman" pitchFamily="18" charset="0"/>
                <a:cs typeface="Times New Roman" pitchFamily="18" charset="0"/>
              </a:rPr>
              <a:t>      Оқулықта көтерілген мәселеге байланысты  адамның бірнеше тұқым қуалайтын және кейде тұқым қуаламайтын аурулары туралы айтылады, алайда олардың барлығын сипаттау мүмкін бола бермейді, сондықтан оқулықта мысалға алынған аурулардың қысқаша сипаттамасы  “Терминдер сөздігі” бөлімінде беріледі. </a:t>
            </a:r>
          </a:p>
          <a:p>
            <a:r>
              <a:rPr lang="kk-KZ">
                <a:latin typeface="Times New Roman" pitchFamily="18" charset="0"/>
                <a:cs typeface="Times New Roman" pitchFamily="18" charset="0"/>
              </a:rPr>
              <a:t>      Оқулық медициналық колледж оқушыларына арналған. Сондай-ақ медициналық университет және институт студенттері пайдалана алады.</a:t>
            </a:r>
            <a:endParaRPr lang="ru-RU">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C:\Documents and Settings\User\Мои документы\11\0003.tif"/>
          <p:cNvPicPr>
            <a:picLocks noChangeAspect="1" noChangeArrowheads="1"/>
          </p:cNvPicPr>
          <p:nvPr/>
        </p:nvPicPr>
        <p:blipFill>
          <a:blip r:embed="rId2">
            <a:lum bright="22000"/>
          </a:blip>
          <a:srcRect/>
          <a:stretch>
            <a:fillRect/>
          </a:stretch>
        </p:blipFill>
        <p:spPr bwMode="auto">
          <a:xfrm>
            <a:off x="-973138" y="836613"/>
            <a:ext cx="4430713" cy="3706812"/>
          </a:xfrm>
          <a:prstGeom prst="rect">
            <a:avLst/>
          </a:prstGeom>
          <a:noFill/>
          <a:ln w="9525">
            <a:noFill/>
            <a:miter lim="800000"/>
            <a:headEnd/>
            <a:tailEnd/>
          </a:ln>
        </p:spPr>
      </p:pic>
      <p:sp>
        <p:nvSpPr>
          <p:cNvPr id="18434" name="TextBox 5"/>
          <p:cNvSpPr txBox="1">
            <a:spLocks noChangeArrowheads="1"/>
          </p:cNvSpPr>
          <p:nvPr/>
        </p:nvSpPr>
        <p:spPr bwMode="auto">
          <a:xfrm>
            <a:off x="4000500" y="1000125"/>
            <a:ext cx="4857750" cy="3937000"/>
          </a:xfrm>
          <a:prstGeom prst="rect">
            <a:avLst/>
          </a:prstGeom>
          <a:noFill/>
          <a:ln w="9525">
            <a:noFill/>
            <a:miter lim="800000"/>
            <a:headEnd/>
            <a:tailEnd/>
          </a:ln>
        </p:spPr>
        <p:txBody>
          <a:bodyPr>
            <a:spAutoFit/>
          </a:bodyPr>
          <a:lstStyle/>
          <a:p>
            <a:r>
              <a:rPr lang="kk-KZ">
                <a:latin typeface="Times New Roman" pitchFamily="18" charset="0"/>
                <a:cs typeface="Times New Roman" pitchFamily="18" charset="0"/>
              </a:rPr>
              <a:t>       Дәрістер жинағында жалпы және медициналық генетиканың негізгі бөлімдері: белгілердің тұқым қуалау заңдылықтары, гено- тип және фенотиптің арақатынасы, популяция-лардың генетикалық құрылымы, жыныстық қалыптасудың, онтогенездің, иммунитеттің генетикалық негіздері, мутациялардың пайда болу себептері, жіктелуі және сипаттамасы ұсынылады.</a:t>
            </a:r>
          </a:p>
          <a:p>
            <a:r>
              <a:rPr lang="kk-KZ">
                <a:latin typeface="Times New Roman" pitchFamily="18" charset="0"/>
                <a:cs typeface="Times New Roman" pitchFamily="18" charset="0"/>
              </a:rPr>
              <a:t>       Оқу құралында тұқым қуалайтын аурулардың негізгі топтарының сипаттамасы  мен жіктелу принциптері, қазіргі кездегі диагноз қою, алдын алу және емдеу әдістері қамтылған.</a:t>
            </a:r>
            <a:endParaRPr lang="ru-RU">
              <a:latin typeface="Times New Roman" pitchFamily="18" charset="0"/>
              <a:cs typeface="Times New Roman" pitchFamily="18" charset="0"/>
            </a:endParaRPr>
          </a:p>
        </p:txBody>
      </p:sp>
      <p:sp>
        <p:nvSpPr>
          <p:cNvPr id="18435" name="TextBox 6"/>
          <p:cNvSpPr txBox="1">
            <a:spLocks noChangeArrowheads="1"/>
          </p:cNvSpPr>
          <p:nvPr/>
        </p:nvSpPr>
        <p:spPr bwMode="auto">
          <a:xfrm>
            <a:off x="214313" y="4714875"/>
            <a:ext cx="3357562" cy="1754188"/>
          </a:xfrm>
          <a:prstGeom prst="rect">
            <a:avLst/>
          </a:prstGeom>
          <a:noFill/>
          <a:ln w="9525">
            <a:noFill/>
            <a:miter lim="800000"/>
            <a:headEnd/>
            <a:tailEnd/>
          </a:ln>
        </p:spPr>
        <p:txBody>
          <a:bodyPr>
            <a:spAutoFit/>
          </a:bodyPr>
          <a:lstStyle/>
          <a:p>
            <a:r>
              <a:rPr lang="kk-KZ">
                <a:latin typeface="Times New Roman" pitchFamily="18" charset="0"/>
                <a:cs typeface="Times New Roman" pitchFamily="18" charset="0"/>
              </a:rPr>
              <a:t>612.6.05 </a:t>
            </a:r>
          </a:p>
          <a:p>
            <a:r>
              <a:rPr lang="kk-KZ">
                <a:latin typeface="Times New Roman" pitchFamily="18" charset="0"/>
                <a:cs typeface="Times New Roman" pitchFamily="18" charset="0"/>
              </a:rPr>
              <a:t>Қ 71  Қуандықов Е.Ә. </a:t>
            </a:r>
          </a:p>
          <a:p>
            <a:r>
              <a:rPr lang="kk-KZ">
                <a:latin typeface="Times New Roman" pitchFamily="18" charset="0"/>
                <a:cs typeface="Times New Roman" pitchFamily="18" charset="0"/>
              </a:rPr>
              <a:t>Жалпы және медициналық генетика негіздері: дәрістер жинағы.- оқу құралы.- Алматы: “Эверо”, 2016. -216 б.</a:t>
            </a:r>
            <a:endParaRPr lang="ru-RU">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p:cNvPicPr>
            <a:picLocks noChangeAspect="1" noChangeArrowheads="1"/>
          </p:cNvPicPr>
          <p:nvPr/>
        </p:nvPicPr>
        <p:blipFill>
          <a:blip r:embed="rId2">
            <a:lum bright="32000"/>
          </a:blip>
          <a:srcRect/>
          <a:stretch>
            <a:fillRect/>
          </a:stretch>
        </p:blipFill>
        <p:spPr bwMode="auto">
          <a:xfrm>
            <a:off x="-1044575" y="1052513"/>
            <a:ext cx="4279900" cy="3419475"/>
          </a:xfrm>
          <a:prstGeom prst="rect">
            <a:avLst/>
          </a:prstGeom>
          <a:noFill/>
          <a:ln w="9525">
            <a:noFill/>
            <a:miter lim="800000"/>
            <a:headEnd/>
            <a:tailEnd/>
          </a:ln>
        </p:spPr>
      </p:pic>
      <p:sp>
        <p:nvSpPr>
          <p:cNvPr id="19458" name="TextBox 3"/>
          <p:cNvSpPr txBox="1">
            <a:spLocks noChangeArrowheads="1"/>
          </p:cNvSpPr>
          <p:nvPr/>
        </p:nvSpPr>
        <p:spPr bwMode="auto">
          <a:xfrm>
            <a:off x="3857625" y="1000125"/>
            <a:ext cx="5286375" cy="5035550"/>
          </a:xfrm>
          <a:prstGeom prst="rect">
            <a:avLst/>
          </a:prstGeom>
          <a:noFill/>
          <a:ln w="9525">
            <a:noFill/>
            <a:miter lim="800000"/>
            <a:headEnd/>
            <a:tailEnd/>
          </a:ln>
        </p:spPr>
        <p:txBody>
          <a:bodyPr>
            <a:spAutoFit/>
          </a:bodyPr>
          <a:lstStyle/>
          <a:p>
            <a:r>
              <a:rPr lang="kk-KZ">
                <a:latin typeface="Times New Roman" pitchFamily="18" charset="0"/>
                <a:cs typeface="Times New Roman" pitchFamily="18" charset="0"/>
              </a:rPr>
              <a:t>       Оқулықта жалпы генетиканың заманауи негіздері, тұқым қуалайтын патологияның толық мінездемесі, тұқым қуалаушылықтың алдын алу мәселелері берілген.</a:t>
            </a:r>
          </a:p>
          <a:p>
            <a:r>
              <a:rPr lang="kk-KZ">
                <a:latin typeface="Times New Roman" pitchFamily="18" charset="0"/>
                <a:cs typeface="Times New Roman" pitchFamily="18" charset="0"/>
              </a:rPr>
              <a:t>       Медициналық-генетикалық кеңестерде, жұмыс бөлмелері мен станционарларда тұқым қуалайтын ауруларға шалдыққан науқастармен жұмыс істейтін медициналық бикелердің міндеттеріне  науқастың және оның отбасының тұқым қуалайтын ауруларының  шежірелерін құру туралы алғашқы ақпараттар жиыны кіреді. Алынған  мәліметтердің нақтылығы олардан алынған нақты мәліметтерге  байланысты науқас және оның туған-туыстарымен алғашқы байланыс оң  нәтиже береді.</a:t>
            </a:r>
          </a:p>
          <a:p>
            <a:r>
              <a:rPr lang="kk-KZ">
                <a:latin typeface="Times New Roman" pitchFamily="18" charset="0"/>
                <a:cs typeface="Times New Roman" pitchFamily="18" charset="0"/>
              </a:rPr>
              <a:t>      Медициналық колледждерде мамандарды дайындаудың жоғары деңгейі медициналық генетиканың жақсы  білімін тұжырымдайды.</a:t>
            </a:r>
          </a:p>
          <a:p>
            <a:r>
              <a:rPr lang="kk-KZ">
                <a:latin typeface="Times New Roman" pitchFamily="18" charset="0"/>
                <a:cs typeface="Times New Roman" pitchFamily="18" charset="0"/>
              </a:rPr>
              <a:t>     </a:t>
            </a:r>
            <a:endParaRPr lang="ru-RU">
              <a:latin typeface="Times New Roman" pitchFamily="18" charset="0"/>
              <a:cs typeface="Times New Roman" pitchFamily="18" charset="0"/>
            </a:endParaRPr>
          </a:p>
        </p:txBody>
      </p:sp>
      <p:sp>
        <p:nvSpPr>
          <p:cNvPr id="19459" name="TextBox 4"/>
          <p:cNvSpPr txBox="1">
            <a:spLocks noChangeArrowheads="1"/>
          </p:cNvSpPr>
          <p:nvPr/>
        </p:nvSpPr>
        <p:spPr bwMode="auto">
          <a:xfrm>
            <a:off x="214313" y="4429125"/>
            <a:ext cx="3643312" cy="1754188"/>
          </a:xfrm>
          <a:prstGeom prst="rect">
            <a:avLst/>
          </a:prstGeom>
          <a:noFill/>
          <a:ln w="9525">
            <a:noFill/>
            <a:miter lim="800000"/>
            <a:headEnd/>
            <a:tailEnd/>
          </a:ln>
        </p:spPr>
        <p:txBody>
          <a:bodyPr>
            <a:spAutoFit/>
          </a:bodyPr>
          <a:lstStyle/>
          <a:p>
            <a:r>
              <a:rPr lang="kk-KZ">
                <a:latin typeface="Times New Roman" pitchFamily="18" charset="0"/>
                <a:cs typeface="Times New Roman" pitchFamily="18" charset="0"/>
              </a:rPr>
              <a:t>612.6.05</a:t>
            </a:r>
          </a:p>
          <a:p>
            <a:r>
              <a:rPr lang="kk-KZ">
                <a:latin typeface="Times New Roman" pitchFamily="18" charset="0"/>
                <a:cs typeface="Times New Roman" pitchFamily="18" charset="0"/>
              </a:rPr>
              <a:t>М422   Медициналық генетика:мед.училищелер мен колледждерге арналған оқулық</a:t>
            </a:r>
          </a:p>
          <a:p>
            <a:r>
              <a:rPr lang="kk-KZ">
                <a:latin typeface="Times New Roman" pitchFamily="18" charset="0"/>
                <a:cs typeface="Times New Roman" pitchFamily="18" charset="0"/>
              </a:rPr>
              <a:t>/Бочков Н.П. ж.б.-М.:ГЭОТАР-Медиа,2015.- 256 б.:ил.</a:t>
            </a:r>
            <a:endParaRPr lang="ru-RU">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ChangeArrowheads="1"/>
          </p:cNvSpPr>
          <p:nvPr/>
        </p:nvSpPr>
        <p:spPr bwMode="auto">
          <a:xfrm>
            <a:off x="3786188" y="1076325"/>
            <a:ext cx="5357812" cy="3387725"/>
          </a:xfrm>
          <a:prstGeom prst="rect">
            <a:avLst/>
          </a:prstGeom>
          <a:noFill/>
          <a:ln w="9525">
            <a:noFill/>
            <a:miter lim="800000"/>
            <a:headEnd/>
            <a:tailEnd/>
          </a:ln>
        </p:spPr>
        <p:txBody>
          <a:bodyPr anchor="ctr">
            <a:spAutoFit/>
          </a:bodyPr>
          <a:lstStyle/>
          <a:p>
            <a:pPr indent="188913" eaLnBrk="0" hangingPunct="0"/>
            <a:r>
              <a:rPr lang="ru-RU">
                <a:latin typeface="Times New Roman" pitchFamily="18" charset="0"/>
                <a:cs typeface="Times New Roman" pitchFamily="18" charset="0"/>
              </a:rPr>
              <a:t>    Кітап молекулярлық, биология бойынша лекциялар курсының  түзетіліп , толықтырылған  екінші басылымы болып табылады. Авторлар бұрыннан келе жаткан және жаңа эксперименттік  жұмыстарды, заманауи жетістіктерді шолып, терминдер мен заңдылықтарды жәй тізіп шықпай, жанды ғылымды түсінуге көмектесетін лекция түрінде ұсынуды қалады. Баяндаудың  мұндай жолы материалды меңгеруге және ғылым негіздерін терең түсінге көмектеседі. </a:t>
            </a:r>
          </a:p>
          <a:p>
            <a:pPr indent="188913" eaLnBrk="0" hangingPunct="0"/>
            <a:r>
              <a:rPr lang="ru-RU">
                <a:latin typeface="Times New Roman" pitchFamily="18" charset="0"/>
                <a:cs typeface="Times New Roman" pitchFamily="18" charset="0"/>
              </a:rPr>
              <a:t>  Оқырмандардың мүддесі ескерліп, материал тек фактілерді қатаң, мазмұндаумен шектеледі. </a:t>
            </a:r>
          </a:p>
        </p:txBody>
      </p:sp>
      <p:sp>
        <p:nvSpPr>
          <p:cNvPr id="20482" name="Прямоугольник 5"/>
          <p:cNvSpPr>
            <a:spLocks noChangeArrowheads="1"/>
          </p:cNvSpPr>
          <p:nvPr/>
        </p:nvSpPr>
        <p:spPr bwMode="auto">
          <a:xfrm>
            <a:off x="323850" y="4643438"/>
            <a:ext cx="3311525" cy="1739900"/>
          </a:xfrm>
          <a:prstGeom prst="rect">
            <a:avLst/>
          </a:prstGeom>
          <a:noFill/>
          <a:ln w="9525">
            <a:noFill/>
            <a:miter lim="800000"/>
            <a:headEnd/>
            <a:tailEnd/>
          </a:ln>
        </p:spPr>
        <p:txBody>
          <a:bodyPr>
            <a:spAutoFit/>
          </a:bodyPr>
          <a:lstStyle/>
          <a:p>
            <a:pPr indent="188913"/>
            <a:r>
              <a:rPr lang="ru-RU">
                <a:latin typeface="Times New Roman" pitchFamily="18" charset="0"/>
                <a:cs typeface="Times New Roman" pitchFamily="18" charset="0"/>
              </a:rPr>
              <a:t>577.2</a:t>
            </a:r>
          </a:p>
          <a:p>
            <a:pPr indent="188913"/>
            <a:r>
              <a:rPr lang="ru-RU">
                <a:latin typeface="Times New Roman" pitchFamily="18" charset="0"/>
                <a:cs typeface="Times New Roman" pitchFamily="18" charset="0"/>
              </a:rPr>
              <a:t>М90    Муминов Т.А.      Молекулярлық биология негіздері:</a:t>
            </a:r>
            <a:r>
              <a:rPr lang="en-US">
                <a:latin typeface="Times New Roman" pitchFamily="18" charset="0"/>
                <a:cs typeface="Times New Roman" pitchFamily="18" charset="0"/>
              </a:rPr>
              <a:t> </a:t>
            </a:r>
            <a:r>
              <a:rPr lang="ru-RU">
                <a:latin typeface="Times New Roman" pitchFamily="18" charset="0"/>
                <a:cs typeface="Times New Roman" pitchFamily="18" charset="0"/>
              </a:rPr>
              <a:t>лекциялар курсы. - Алматы: «Литерпринт», 2017. - 388 б.</a:t>
            </a:r>
          </a:p>
        </p:txBody>
      </p:sp>
      <p:pic>
        <p:nvPicPr>
          <p:cNvPr id="3074" name="Picture 2"/>
          <p:cNvPicPr>
            <a:picLocks noChangeAspect="1" noChangeArrowheads="1"/>
          </p:cNvPicPr>
          <p:nvPr/>
        </p:nvPicPr>
        <p:blipFill>
          <a:blip r:embed="rId2" cstate="print"/>
          <a:srcRect/>
          <a:stretch>
            <a:fillRect/>
          </a:stretch>
        </p:blipFill>
        <p:spPr bwMode="auto">
          <a:xfrm>
            <a:off x="428596" y="785794"/>
            <a:ext cx="2880000" cy="3473448"/>
          </a:xfrm>
          <a:prstGeom prst="rect">
            <a:avLst/>
          </a:prstGeom>
          <a:noFill/>
          <a:ln w="38100">
            <a:noFill/>
            <a:miter lim="800000"/>
            <a:headEnd/>
            <a:tailEnd/>
          </a:ln>
          <a:effectLst>
            <a:outerShdw blurRad="76200" dir="13500000" sy="23000" kx="1200000" algn="br" rotWithShape="0">
              <a:prstClr val="black">
                <a:alpha val="20000"/>
              </a:prstClr>
            </a:outerShdw>
          </a:effectLst>
          <a:scene3d>
            <a:camera prst="perspectiveFront"/>
            <a:lightRig rig="threePt" dir="t"/>
          </a:scene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3"/>
          <p:cNvSpPr txBox="1">
            <a:spLocks noChangeArrowheads="1"/>
          </p:cNvSpPr>
          <p:nvPr/>
        </p:nvSpPr>
        <p:spPr bwMode="auto">
          <a:xfrm>
            <a:off x="4000500" y="1214438"/>
            <a:ext cx="5143500" cy="2586037"/>
          </a:xfrm>
          <a:prstGeom prst="rect">
            <a:avLst/>
          </a:prstGeom>
          <a:noFill/>
          <a:ln w="9525">
            <a:noFill/>
            <a:miter lim="800000"/>
            <a:headEnd/>
            <a:tailEnd/>
          </a:ln>
        </p:spPr>
        <p:txBody>
          <a:bodyPr>
            <a:spAutoFit/>
          </a:bodyPr>
          <a:lstStyle/>
          <a:p>
            <a:r>
              <a:rPr lang="kk-KZ">
                <a:latin typeface="Times New Roman" pitchFamily="18" charset="0"/>
                <a:cs typeface="Times New Roman" pitchFamily="18" charset="0"/>
              </a:rPr>
              <a:t>      Молекулалық биология және генетиканың негізгі терминдері мен ұғымдарын қазақ және орыс тілдеріне аударылған оқу құралы ретіндегі сөздік.                                            </a:t>
            </a:r>
          </a:p>
          <a:p>
            <a:r>
              <a:rPr lang="kk-KZ">
                <a:latin typeface="Times New Roman" pitchFamily="18" charset="0"/>
                <a:cs typeface="Times New Roman" pitchFamily="18" charset="0"/>
              </a:rPr>
              <a:t>       Медициналық жоғарғы оқыту орынның оқытушыларына, студенттерге, магистранттарға, докторанттарға және дәрігерлерге оқытылатын пәннің мазмұнын өте жақсы түсіну мен меңгеруіне арналған құрал.</a:t>
            </a:r>
            <a:endParaRPr lang="ru-RU">
              <a:latin typeface="Times New Roman" pitchFamily="18" charset="0"/>
              <a:cs typeface="Times New Roman" pitchFamily="18" charset="0"/>
            </a:endParaRPr>
          </a:p>
        </p:txBody>
      </p:sp>
      <p:sp>
        <p:nvSpPr>
          <p:cNvPr id="21506" name="TextBox 4"/>
          <p:cNvSpPr txBox="1">
            <a:spLocks noChangeArrowheads="1"/>
          </p:cNvSpPr>
          <p:nvPr/>
        </p:nvSpPr>
        <p:spPr bwMode="auto">
          <a:xfrm>
            <a:off x="214313" y="4714875"/>
            <a:ext cx="4143375" cy="1754188"/>
          </a:xfrm>
          <a:prstGeom prst="rect">
            <a:avLst/>
          </a:prstGeom>
          <a:noFill/>
          <a:ln w="9525">
            <a:noFill/>
            <a:miter lim="800000"/>
            <a:headEnd/>
            <a:tailEnd/>
          </a:ln>
        </p:spPr>
        <p:txBody>
          <a:bodyPr>
            <a:spAutoFit/>
          </a:bodyPr>
          <a:lstStyle/>
          <a:p>
            <a:r>
              <a:rPr lang="kk-KZ">
                <a:latin typeface="Times New Roman" pitchFamily="18" charset="0"/>
                <a:cs typeface="Times New Roman" pitchFamily="18" charset="0"/>
              </a:rPr>
              <a:t>577.2</a:t>
            </a:r>
          </a:p>
          <a:p>
            <a:r>
              <a:rPr lang="kk-KZ">
                <a:latin typeface="Times New Roman" pitchFamily="18" charset="0"/>
                <a:cs typeface="Times New Roman" pitchFamily="18" charset="0"/>
              </a:rPr>
              <a:t>Қ71  Қуандықов Е.Ә.,Нұралиева Ұ.Ә. </a:t>
            </a:r>
          </a:p>
          <a:p>
            <a:r>
              <a:rPr lang="kk-KZ">
                <a:latin typeface="Times New Roman" pitchFamily="18" charset="0"/>
                <a:cs typeface="Times New Roman" pitchFamily="18" charset="0"/>
              </a:rPr>
              <a:t>Негізгі молекулалық-генетикалық терминдердің орысша-қазақша сөздігі: сөздіктер. –Алматы: ЖСШ “Эверо”, 2012. -112 б. </a:t>
            </a:r>
            <a:endParaRPr lang="ru-RU">
              <a:latin typeface="Times New Roman" pitchFamily="18" charset="0"/>
              <a:cs typeface="Times New Roman" pitchFamily="18" charset="0"/>
            </a:endParaRPr>
          </a:p>
        </p:txBody>
      </p:sp>
      <p:pic>
        <p:nvPicPr>
          <p:cNvPr id="21507" name="Picture 2"/>
          <p:cNvPicPr>
            <a:picLocks noChangeAspect="1" noChangeArrowheads="1"/>
          </p:cNvPicPr>
          <p:nvPr/>
        </p:nvPicPr>
        <p:blipFill>
          <a:blip r:embed="rId2">
            <a:lum bright="10000"/>
          </a:blip>
          <a:srcRect/>
          <a:stretch>
            <a:fillRect/>
          </a:stretch>
        </p:blipFill>
        <p:spPr bwMode="auto">
          <a:xfrm>
            <a:off x="-841375" y="1036638"/>
            <a:ext cx="4395788" cy="3687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Другая 1">
      <a:dk1>
        <a:sysClr val="windowText" lastClr="000000"/>
      </a:dk1>
      <a:lt1>
        <a:sysClr val="window" lastClr="FFFFFF"/>
      </a:lt1>
      <a:dk2>
        <a:srgbClr val="4E5B6F"/>
      </a:dk2>
      <a:lt2>
        <a:srgbClr val="D6ECFF"/>
      </a:lt2>
      <a:accent1>
        <a:srgbClr val="1DEF45"/>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Другая 1">
    <a:dk1>
      <a:sysClr val="windowText" lastClr="000000"/>
    </a:dk1>
    <a:lt1>
      <a:sysClr val="window" lastClr="FFFFFF"/>
    </a:lt1>
    <a:dk2>
      <a:srgbClr val="4E5B6F"/>
    </a:dk2>
    <a:lt2>
      <a:srgbClr val="D6ECFF"/>
    </a:lt2>
    <a:accent1>
      <a:srgbClr val="1DEF45"/>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2.xml><?xml version="1.0" encoding="utf-8"?>
<a:themeOverride xmlns:a="http://schemas.openxmlformats.org/drawingml/2006/main">
  <a:clrScheme name="Другая 1">
    <a:dk1>
      <a:sysClr val="windowText" lastClr="000000"/>
    </a:dk1>
    <a:lt1>
      <a:sysClr val="window" lastClr="FFFFFF"/>
    </a:lt1>
    <a:dk2>
      <a:srgbClr val="4E5B6F"/>
    </a:dk2>
    <a:lt2>
      <a:srgbClr val="D6ECFF"/>
    </a:lt2>
    <a:accent1>
      <a:srgbClr val="1DEF45"/>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docProps/app.xml><?xml version="1.0" encoding="utf-8"?>
<Properties xmlns="http://schemas.openxmlformats.org/officeDocument/2006/extended-properties" xmlns:vt="http://schemas.openxmlformats.org/officeDocument/2006/docPropsVTypes">
  <Template>Flow</Template>
  <TotalTime>2050</TotalTime>
  <Words>1722</Words>
  <PresentationFormat>Экран (4:3)</PresentationFormat>
  <Paragraphs>124</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Поток</vt:lpstr>
      <vt:lpstr>      Молекулалық биология және медициналық  генетика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Молекулалық биология және медициналық  генетика</dc:title>
  <cp:lastModifiedBy>admin</cp:lastModifiedBy>
  <cp:revision>341</cp:revision>
  <dcterms:modified xsi:type="dcterms:W3CDTF">2019-04-04T06:11:44Z</dcterms:modified>
</cp:coreProperties>
</file>