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268" r:id="rId14"/>
    <p:sldId id="269" r:id="rId15"/>
    <p:sldId id="270" r:id="rId16"/>
    <p:sldId id="271" r:id="rId17"/>
    <p:sldId id="276" r:id="rId18"/>
    <p:sldId id="277" r:id="rId19"/>
    <p:sldId id="278" r:id="rId20"/>
    <p:sldId id="279" r:id="rId21"/>
    <p:sldId id="272" r:id="rId22"/>
    <p:sldId id="273" r:id="rId23"/>
    <p:sldId id="274" r:id="rId24"/>
    <p:sldId id="275"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67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3CC088-6126-4F9A-B4EA-0CA91E808646}" type="doc">
      <dgm:prSet loTypeId="urn:microsoft.com/office/officeart/2005/8/layout/chevron2" loCatId="process" qsTypeId="urn:microsoft.com/office/officeart/2005/8/quickstyle/simple1" qsCatId="simple" csTypeId="urn:microsoft.com/office/officeart/2005/8/colors/accent1_1" csCatId="accent1" phldr="1"/>
      <dgm:spPr/>
      <dgm:t>
        <a:bodyPr/>
        <a:lstStyle/>
        <a:p>
          <a:endParaRPr lang="ru-RU"/>
        </a:p>
      </dgm:t>
    </dgm:pt>
    <dgm:pt modelId="{1E67E6C0-C25D-4E6A-AA44-4A8CE0AED587}">
      <dgm:prSet phldrT="[Текст]" phldr="1"/>
      <dgm:spPr>
        <a:solidFill>
          <a:schemeClr val="accent1">
            <a:lumMod val="60000"/>
            <a:lumOff val="40000"/>
            <a:alpha val="80000"/>
          </a:schemeClr>
        </a:solidFill>
      </dgm:spPr>
      <dgm:t>
        <a:bodyPr/>
        <a:lstStyle/>
        <a:p>
          <a:endParaRPr lang="ru-RU" dirty="0"/>
        </a:p>
      </dgm:t>
    </dgm:pt>
    <dgm:pt modelId="{3BA0FE02-7445-4552-82B9-C97C15EF2FA5}" type="parTrans" cxnId="{091B8397-5EBA-4734-AB1E-F03746AF32DB}">
      <dgm:prSet/>
      <dgm:spPr/>
      <dgm:t>
        <a:bodyPr/>
        <a:lstStyle/>
        <a:p>
          <a:endParaRPr lang="ru-RU"/>
        </a:p>
      </dgm:t>
    </dgm:pt>
    <dgm:pt modelId="{AD381D3A-8DC5-43D2-8196-23F7D3C95F6A}" type="sibTrans" cxnId="{091B8397-5EBA-4734-AB1E-F03746AF32DB}">
      <dgm:prSet/>
      <dgm:spPr/>
      <dgm:t>
        <a:bodyPr/>
        <a:lstStyle/>
        <a:p>
          <a:endParaRPr lang="ru-RU"/>
        </a:p>
      </dgm:t>
    </dgm:pt>
    <dgm:pt modelId="{B50648D4-FAAD-485C-95CD-09B112C793DF}">
      <dgm:prSet phldrT="[Текст]" phldr="1"/>
      <dgm:spPr>
        <a:solidFill>
          <a:schemeClr val="accent1">
            <a:lumMod val="75000"/>
            <a:alpha val="41000"/>
          </a:schemeClr>
        </a:solidFill>
      </dgm:spPr>
      <dgm:t>
        <a:bodyPr/>
        <a:lstStyle/>
        <a:p>
          <a:endParaRPr lang="ru-RU" dirty="0"/>
        </a:p>
      </dgm:t>
    </dgm:pt>
    <dgm:pt modelId="{97FCD18A-8707-48B1-918B-DAD710643EE0}" type="parTrans" cxnId="{8E8CC19B-AE6A-448B-8443-717918F58ACC}">
      <dgm:prSet/>
      <dgm:spPr/>
      <dgm:t>
        <a:bodyPr/>
        <a:lstStyle/>
        <a:p>
          <a:endParaRPr lang="ru-RU"/>
        </a:p>
      </dgm:t>
    </dgm:pt>
    <dgm:pt modelId="{EC3F15A3-B5AB-4DC5-BD94-734F78E7C608}" type="sibTrans" cxnId="{8E8CC19B-AE6A-448B-8443-717918F58ACC}">
      <dgm:prSet/>
      <dgm:spPr/>
      <dgm:t>
        <a:bodyPr/>
        <a:lstStyle/>
        <a:p>
          <a:endParaRPr lang="ru-RU"/>
        </a:p>
      </dgm:t>
    </dgm:pt>
    <dgm:pt modelId="{7C716FF4-D8EE-44A8-9CDE-78AF81227FAF}">
      <dgm:prSet phldrT="[Текст]" custT="1"/>
      <dgm:spPr/>
      <dgm:t>
        <a:bodyPr/>
        <a:lstStyle/>
        <a:p>
          <a:r>
            <a:rPr lang="ru-RU" sz="3400" b="1" i="1" smtClean="0">
              <a:solidFill>
                <a:srgbClr val="008000"/>
              </a:solidFill>
              <a:latin typeface="+mj-lt"/>
            </a:rPr>
            <a:t>Новые  </a:t>
          </a:r>
          <a:r>
            <a:rPr lang="ru-RU" sz="3400" b="1" i="1" dirty="0" smtClean="0">
              <a:solidFill>
                <a:srgbClr val="008000"/>
              </a:solidFill>
              <a:latin typeface="+mj-lt"/>
            </a:rPr>
            <a:t>поступления литературы на английском языке</a:t>
          </a:r>
          <a:endParaRPr lang="ru-RU" sz="3400" dirty="0">
            <a:solidFill>
              <a:srgbClr val="008000"/>
            </a:solidFill>
            <a:latin typeface="+mj-lt"/>
          </a:endParaRPr>
        </a:p>
      </dgm:t>
    </dgm:pt>
    <dgm:pt modelId="{A10E7533-1FA7-4137-A92E-2155DB025C47}" type="parTrans" cxnId="{17D291D7-CA11-4DF2-9FAB-B86A784F8B3D}">
      <dgm:prSet/>
      <dgm:spPr/>
      <dgm:t>
        <a:bodyPr/>
        <a:lstStyle/>
        <a:p>
          <a:endParaRPr lang="ru-RU"/>
        </a:p>
      </dgm:t>
    </dgm:pt>
    <dgm:pt modelId="{7C967CD8-CE40-4EDD-9C14-40DC74900DD3}" type="sibTrans" cxnId="{17D291D7-CA11-4DF2-9FAB-B86A784F8B3D}">
      <dgm:prSet/>
      <dgm:spPr/>
      <dgm:t>
        <a:bodyPr/>
        <a:lstStyle/>
        <a:p>
          <a:endParaRPr lang="ru-RU"/>
        </a:p>
      </dgm:t>
    </dgm:pt>
    <dgm:pt modelId="{93882B86-BBDB-41F8-822F-383E144EAC42}">
      <dgm:prSet phldrT="[Текст]" phldr="1"/>
      <dgm:spPr>
        <a:solidFill>
          <a:schemeClr val="accent1">
            <a:lumMod val="60000"/>
            <a:lumOff val="40000"/>
            <a:alpha val="87000"/>
          </a:schemeClr>
        </a:solidFill>
      </dgm:spPr>
      <dgm:t>
        <a:bodyPr/>
        <a:lstStyle/>
        <a:p>
          <a:endParaRPr lang="ru-RU" dirty="0"/>
        </a:p>
      </dgm:t>
    </dgm:pt>
    <dgm:pt modelId="{318EFD23-E106-41FA-AE1C-8EC77A3E5F07}" type="sibTrans" cxnId="{AA17887B-BF17-4418-857D-2F278A62A7E8}">
      <dgm:prSet/>
      <dgm:spPr/>
      <dgm:t>
        <a:bodyPr/>
        <a:lstStyle/>
        <a:p>
          <a:endParaRPr lang="ru-RU"/>
        </a:p>
      </dgm:t>
    </dgm:pt>
    <dgm:pt modelId="{B291308F-0535-4DCE-83F5-8FB1F9144C8B}" type="parTrans" cxnId="{AA17887B-BF17-4418-857D-2F278A62A7E8}">
      <dgm:prSet/>
      <dgm:spPr/>
      <dgm:t>
        <a:bodyPr/>
        <a:lstStyle/>
        <a:p>
          <a:endParaRPr lang="ru-RU"/>
        </a:p>
      </dgm:t>
    </dgm:pt>
    <dgm:pt modelId="{99971B50-701E-4841-8D8A-E87B3D628763}">
      <dgm:prSet custT="1"/>
      <dgm:spPr/>
      <dgm:t>
        <a:bodyPr/>
        <a:lstStyle/>
        <a:p>
          <a:r>
            <a:rPr lang="en-US" sz="3600" b="1" i="1" dirty="0" smtClean="0">
              <a:solidFill>
                <a:srgbClr val="7030A0"/>
              </a:solidFill>
              <a:latin typeface="+mj-lt"/>
            </a:rPr>
            <a:t>N</a:t>
          </a:r>
          <a:r>
            <a:rPr lang="ru-RU" sz="3600" b="1" i="1" dirty="0" smtClean="0">
              <a:solidFill>
                <a:srgbClr val="7030A0"/>
              </a:solidFill>
              <a:latin typeface="+mj-lt"/>
            </a:rPr>
            <a:t>ew entry of literature in English</a:t>
          </a:r>
          <a:r>
            <a:rPr lang="ru-RU" sz="3600" dirty="0" smtClean="0">
              <a:solidFill>
                <a:srgbClr val="7030A0"/>
              </a:solidFill>
              <a:latin typeface="+mj-lt"/>
            </a:rPr>
            <a:t> </a:t>
          </a:r>
          <a:endParaRPr lang="ru-RU" sz="3600" dirty="0">
            <a:solidFill>
              <a:srgbClr val="7030A0"/>
            </a:solidFill>
            <a:latin typeface="+mj-lt"/>
          </a:endParaRPr>
        </a:p>
      </dgm:t>
    </dgm:pt>
    <dgm:pt modelId="{E4A33811-5BB5-47A5-B34D-13750F614EBE}" type="parTrans" cxnId="{92996E0D-D2CB-4EAE-83CC-A6E79BCC3A1B}">
      <dgm:prSet/>
      <dgm:spPr/>
      <dgm:t>
        <a:bodyPr/>
        <a:lstStyle/>
        <a:p>
          <a:endParaRPr lang="ru-RU"/>
        </a:p>
      </dgm:t>
    </dgm:pt>
    <dgm:pt modelId="{3348E1DC-C3A7-4D6F-9032-4D0A69987619}" type="sibTrans" cxnId="{92996E0D-D2CB-4EAE-83CC-A6E79BCC3A1B}">
      <dgm:prSet/>
      <dgm:spPr/>
      <dgm:t>
        <a:bodyPr/>
        <a:lstStyle/>
        <a:p>
          <a:endParaRPr lang="ru-RU"/>
        </a:p>
      </dgm:t>
    </dgm:pt>
    <dgm:pt modelId="{4B2761BE-0C75-4DDB-92CF-97E5A2865C32}">
      <dgm:prSet custT="1"/>
      <dgm:spPr/>
      <dgm:t>
        <a:bodyPr/>
        <a:lstStyle/>
        <a:p>
          <a:r>
            <a:rPr lang="ru-RU" sz="3600" b="1" i="1" dirty="0" smtClean="0">
              <a:solidFill>
                <a:srgbClr val="C00000"/>
              </a:solidFill>
              <a:latin typeface="+mj-lt"/>
            </a:rPr>
            <a:t>Ағылшын тіліндегі</a:t>
          </a:r>
          <a:r>
            <a:rPr lang="en-US" sz="3600" b="1" i="1" dirty="0" smtClean="0">
              <a:solidFill>
                <a:srgbClr val="C00000"/>
              </a:solidFill>
              <a:latin typeface="+mj-lt"/>
            </a:rPr>
            <a:t> </a:t>
          </a:r>
          <a:r>
            <a:rPr lang="ru-RU" sz="3600" b="1" i="1" dirty="0" smtClean="0">
              <a:solidFill>
                <a:srgbClr val="C00000"/>
              </a:solidFill>
              <a:latin typeface="+mj-lt"/>
            </a:rPr>
            <a:t> жаңа</a:t>
          </a:r>
          <a:r>
            <a:rPr lang="en-US" sz="3600" b="1" i="1" dirty="0" smtClean="0">
              <a:solidFill>
                <a:srgbClr val="C00000"/>
              </a:solidFill>
              <a:latin typeface="+mj-lt"/>
            </a:rPr>
            <a:t> </a:t>
          </a:r>
          <a:r>
            <a:rPr lang="ru-RU" sz="3600" b="1" i="1" dirty="0" smtClean="0">
              <a:solidFill>
                <a:srgbClr val="C00000"/>
              </a:solidFill>
              <a:latin typeface="+mj-lt"/>
            </a:rPr>
            <a:t>  әдебиеттер</a:t>
          </a:r>
          <a:endParaRPr lang="ru-RU" sz="3600" dirty="0">
            <a:solidFill>
              <a:srgbClr val="C00000"/>
            </a:solidFill>
            <a:latin typeface="+mj-lt"/>
          </a:endParaRPr>
        </a:p>
      </dgm:t>
    </dgm:pt>
    <dgm:pt modelId="{FCCA7215-0BB8-4FF8-92D6-8B3FD9077D08}" type="parTrans" cxnId="{A6FDA8FB-06DD-48CA-8A20-5289D1E7FAE8}">
      <dgm:prSet/>
      <dgm:spPr/>
      <dgm:t>
        <a:bodyPr/>
        <a:lstStyle/>
        <a:p>
          <a:endParaRPr lang="ru-RU"/>
        </a:p>
      </dgm:t>
    </dgm:pt>
    <dgm:pt modelId="{032AA9A1-D010-4528-A308-AB1F3749050F}" type="sibTrans" cxnId="{A6FDA8FB-06DD-48CA-8A20-5289D1E7FAE8}">
      <dgm:prSet/>
      <dgm:spPr/>
      <dgm:t>
        <a:bodyPr/>
        <a:lstStyle/>
        <a:p>
          <a:endParaRPr lang="ru-RU"/>
        </a:p>
      </dgm:t>
    </dgm:pt>
    <dgm:pt modelId="{E28BB3B7-EE84-45AF-821A-4D8AD0147DB3}" type="pres">
      <dgm:prSet presAssocID="{A73CC088-6126-4F9A-B4EA-0CA91E808646}" presName="linearFlow" presStyleCnt="0">
        <dgm:presLayoutVars>
          <dgm:dir/>
          <dgm:animLvl val="lvl"/>
          <dgm:resizeHandles val="exact"/>
        </dgm:presLayoutVars>
      </dgm:prSet>
      <dgm:spPr/>
      <dgm:t>
        <a:bodyPr/>
        <a:lstStyle/>
        <a:p>
          <a:endParaRPr lang="ru-RU"/>
        </a:p>
      </dgm:t>
    </dgm:pt>
    <dgm:pt modelId="{E0540976-39EC-4771-9032-43648175EDF0}" type="pres">
      <dgm:prSet presAssocID="{1E67E6C0-C25D-4E6A-AA44-4A8CE0AED587}" presName="composite" presStyleCnt="0"/>
      <dgm:spPr/>
    </dgm:pt>
    <dgm:pt modelId="{C9B1FBEB-05FC-4561-BA28-E3001E27EC2B}" type="pres">
      <dgm:prSet presAssocID="{1E67E6C0-C25D-4E6A-AA44-4A8CE0AED587}" presName="parentText" presStyleLbl="alignNode1" presStyleIdx="0" presStyleCnt="3" custLinFactNeighborY="403">
        <dgm:presLayoutVars>
          <dgm:chMax val="1"/>
          <dgm:bulletEnabled val="1"/>
        </dgm:presLayoutVars>
      </dgm:prSet>
      <dgm:spPr/>
      <dgm:t>
        <a:bodyPr/>
        <a:lstStyle/>
        <a:p>
          <a:endParaRPr lang="ru-RU"/>
        </a:p>
      </dgm:t>
    </dgm:pt>
    <dgm:pt modelId="{6A5891AF-B64B-4635-A977-19B039E91917}" type="pres">
      <dgm:prSet presAssocID="{1E67E6C0-C25D-4E6A-AA44-4A8CE0AED587}" presName="descendantText" presStyleLbl="alignAcc1" presStyleIdx="0" presStyleCnt="3">
        <dgm:presLayoutVars>
          <dgm:bulletEnabled val="1"/>
        </dgm:presLayoutVars>
      </dgm:prSet>
      <dgm:spPr/>
      <dgm:t>
        <a:bodyPr/>
        <a:lstStyle/>
        <a:p>
          <a:endParaRPr lang="ru-RU"/>
        </a:p>
      </dgm:t>
    </dgm:pt>
    <dgm:pt modelId="{4EA599D1-83C6-481D-9D6C-B42AB832E637}" type="pres">
      <dgm:prSet presAssocID="{AD381D3A-8DC5-43D2-8196-23F7D3C95F6A}" presName="sp" presStyleCnt="0"/>
      <dgm:spPr/>
    </dgm:pt>
    <dgm:pt modelId="{83E7EDB4-F533-4838-AC69-ADEE74C88558}" type="pres">
      <dgm:prSet presAssocID="{93882B86-BBDB-41F8-822F-383E144EAC42}" presName="composite" presStyleCnt="0"/>
      <dgm:spPr/>
    </dgm:pt>
    <dgm:pt modelId="{5F8CC73E-A91D-4AEA-9AEB-19EA9D26A0D6}" type="pres">
      <dgm:prSet presAssocID="{93882B86-BBDB-41F8-822F-383E144EAC42}" presName="parentText" presStyleLbl="alignNode1" presStyleIdx="1" presStyleCnt="3">
        <dgm:presLayoutVars>
          <dgm:chMax val="1"/>
          <dgm:bulletEnabled val="1"/>
        </dgm:presLayoutVars>
      </dgm:prSet>
      <dgm:spPr/>
      <dgm:t>
        <a:bodyPr/>
        <a:lstStyle/>
        <a:p>
          <a:endParaRPr lang="ru-RU"/>
        </a:p>
      </dgm:t>
    </dgm:pt>
    <dgm:pt modelId="{3ED52B85-FEB1-45AF-8BE6-BE730C6D9CBB}" type="pres">
      <dgm:prSet presAssocID="{93882B86-BBDB-41F8-822F-383E144EAC42}" presName="descendantText" presStyleLbl="alignAcc1" presStyleIdx="1" presStyleCnt="3">
        <dgm:presLayoutVars>
          <dgm:bulletEnabled val="1"/>
        </dgm:presLayoutVars>
      </dgm:prSet>
      <dgm:spPr/>
      <dgm:t>
        <a:bodyPr/>
        <a:lstStyle/>
        <a:p>
          <a:endParaRPr lang="ru-RU"/>
        </a:p>
      </dgm:t>
    </dgm:pt>
    <dgm:pt modelId="{9FEAAC10-39B2-419F-8AF1-084D3D6B1A8D}" type="pres">
      <dgm:prSet presAssocID="{318EFD23-E106-41FA-AE1C-8EC77A3E5F07}" presName="sp" presStyleCnt="0"/>
      <dgm:spPr/>
    </dgm:pt>
    <dgm:pt modelId="{48EA1E4F-4252-4C27-8809-10E9807BD3FC}" type="pres">
      <dgm:prSet presAssocID="{B50648D4-FAAD-485C-95CD-09B112C793DF}" presName="composite" presStyleCnt="0"/>
      <dgm:spPr/>
    </dgm:pt>
    <dgm:pt modelId="{B787FF27-3C80-4ED1-9903-24542FF0EC80}" type="pres">
      <dgm:prSet presAssocID="{B50648D4-FAAD-485C-95CD-09B112C793DF}" presName="parentText" presStyleLbl="alignNode1" presStyleIdx="2" presStyleCnt="3" custLinFactNeighborY="1751">
        <dgm:presLayoutVars>
          <dgm:chMax val="1"/>
          <dgm:bulletEnabled val="1"/>
        </dgm:presLayoutVars>
      </dgm:prSet>
      <dgm:spPr/>
      <dgm:t>
        <a:bodyPr/>
        <a:lstStyle/>
        <a:p>
          <a:endParaRPr lang="ru-RU"/>
        </a:p>
      </dgm:t>
    </dgm:pt>
    <dgm:pt modelId="{6D6EF3BA-EEBA-46A3-BADE-EA0742D3A6A6}" type="pres">
      <dgm:prSet presAssocID="{B50648D4-FAAD-485C-95CD-09B112C793DF}" presName="descendantText" presStyleLbl="alignAcc1" presStyleIdx="2" presStyleCnt="3">
        <dgm:presLayoutVars>
          <dgm:bulletEnabled val="1"/>
        </dgm:presLayoutVars>
      </dgm:prSet>
      <dgm:spPr/>
      <dgm:t>
        <a:bodyPr/>
        <a:lstStyle/>
        <a:p>
          <a:endParaRPr lang="ru-RU"/>
        </a:p>
      </dgm:t>
    </dgm:pt>
  </dgm:ptLst>
  <dgm:cxnLst>
    <dgm:cxn modelId="{E4372479-355E-41AC-A0A7-70A2294FF257}" type="presOf" srcId="{B50648D4-FAAD-485C-95CD-09B112C793DF}" destId="{B787FF27-3C80-4ED1-9903-24542FF0EC80}" srcOrd="0" destOrd="0" presId="urn:microsoft.com/office/officeart/2005/8/layout/chevron2"/>
    <dgm:cxn modelId="{92996E0D-D2CB-4EAE-83CC-A6E79BCC3A1B}" srcId="{1E67E6C0-C25D-4E6A-AA44-4A8CE0AED587}" destId="{99971B50-701E-4841-8D8A-E87B3D628763}" srcOrd="0" destOrd="0" parTransId="{E4A33811-5BB5-47A5-B34D-13750F614EBE}" sibTransId="{3348E1DC-C3A7-4D6F-9032-4D0A69987619}"/>
    <dgm:cxn modelId="{8E8CC19B-AE6A-448B-8443-717918F58ACC}" srcId="{A73CC088-6126-4F9A-B4EA-0CA91E808646}" destId="{B50648D4-FAAD-485C-95CD-09B112C793DF}" srcOrd="2" destOrd="0" parTransId="{97FCD18A-8707-48B1-918B-DAD710643EE0}" sibTransId="{EC3F15A3-B5AB-4DC5-BD94-734F78E7C608}"/>
    <dgm:cxn modelId="{17D291D7-CA11-4DF2-9FAB-B86A784F8B3D}" srcId="{B50648D4-FAAD-485C-95CD-09B112C793DF}" destId="{7C716FF4-D8EE-44A8-9CDE-78AF81227FAF}" srcOrd="0" destOrd="0" parTransId="{A10E7533-1FA7-4137-A92E-2155DB025C47}" sibTransId="{7C967CD8-CE40-4EDD-9C14-40DC74900DD3}"/>
    <dgm:cxn modelId="{B4D7D493-C140-4F29-92C9-EA9A6EBFC078}" type="presOf" srcId="{1E67E6C0-C25D-4E6A-AA44-4A8CE0AED587}" destId="{C9B1FBEB-05FC-4561-BA28-E3001E27EC2B}" srcOrd="0" destOrd="0" presId="urn:microsoft.com/office/officeart/2005/8/layout/chevron2"/>
    <dgm:cxn modelId="{0C76E495-B2A9-4A73-A499-7D8497B73731}" type="presOf" srcId="{7C716FF4-D8EE-44A8-9CDE-78AF81227FAF}" destId="{6D6EF3BA-EEBA-46A3-BADE-EA0742D3A6A6}" srcOrd="0" destOrd="0" presId="urn:microsoft.com/office/officeart/2005/8/layout/chevron2"/>
    <dgm:cxn modelId="{48BDE9C8-63D1-4C38-9C0F-E9041D3E8016}" type="presOf" srcId="{99971B50-701E-4841-8D8A-E87B3D628763}" destId="{6A5891AF-B64B-4635-A977-19B039E91917}" srcOrd="0" destOrd="0" presId="urn:microsoft.com/office/officeart/2005/8/layout/chevron2"/>
    <dgm:cxn modelId="{D397B0FA-523D-4153-80AF-BD8968DC0358}" type="presOf" srcId="{93882B86-BBDB-41F8-822F-383E144EAC42}" destId="{5F8CC73E-A91D-4AEA-9AEB-19EA9D26A0D6}" srcOrd="0" destOrd="0" presId="urn:microsoft.com/office/officeart/2005/8/layout/chevron2"/>
    <dgm:cxn modelId="{AA17887B-BF17-4418-857D-2F278A62A7E8}" srcId="{A73CC088-6126-4F9A-B4EA-0CA91E808646}" destId="{93882B86-BBDB-41F8-822F-383E144EAC42}" srcOrd="1" destOrd="0" parTransId="{B291308F-0535-4DCE-83F5-8FB1F9144C8B}" sibTransId="{318EFD23-E106-41FA-AE1C-8EC77A3E5F07}"/>
    <dgm:cxn modelId="{A6FDA8FB-06DD-48CA-8A20-5289D1E7FAE8}" srcId="{93882B86-BBDB-41F8-822F-383E144EAC42}" destId="{4B2761BE-0C75-4DDB-92CF-97E5A2865C32}" srcOrd="0" destOrd="0" parTransId="{FCCA7215-0BB8-4FF8-92D6-8B3FD9077D08}" sibTransId="{032AA9A1-D010-4528-A308-AB1F3749050F}"/>
    <dgm:cxn modelId="{459DB510-E8EB-4699-9692-1EDD7424AB50}" type="presOf" srcId="{A73CC088-6126-4F9A-B4EA-0CA91E808646}" destId="{E28BB3B7-EE84-45AF-821A-4D8AD0147DB3}" srcOrd="0" destOrd="0" presId="urn:microsoft.com/office/officeart/2005/8/layout/chevron2"/>
    <dgm:cxn modelId="{091B8397-5EBA-4734-AB1E-F03746AF32DB}" srcId="{A73CC088-6126-4F9A-B4EA-0CA91E808646}" destId="{1E67E6C0-C25D-4E6A-AA44-4A8CE0AED587}" srcOrd="0" destOrd="0" parTransId="{3BA0FE02-7445-4552-82B9-C97C15EF2FA5}" sibTransId="{AD381D3A-8DC5-43D2-8196-23F7D3C95F6A}"/>
    <dgm:cxn modelId="{A8E5BE62-9FD1-4B7E-AD77-5A1032AAD442}" type="presOf" srcId="{4B2761BE-0C75-4DDB-92CF-97E5A2865C32}" destId="{3ED52B85-FEB1-45AF-8BE6-BE730C6D9CBB}" srcOrd="0" destOrd="0" presId="urn:microsoft.com/office/officeart/2005/8/layout/chevron2"/>
    <dgm:cxn modelId="{8BC70479-F9C4-4F8D-8160-DAB65C05BAF8}" type="presParOf" srcId="{E28BB3B7-EE84-45AF-821A-4D8AD0147DB3}" destId="{E0540976-39EC-4771-9032-43648175EDF0}" srcOrd="0" destOrd="0" presId="urn:microsoft.com/office/officeart/2005/8/layout/chevron2"/>
    <dgm:cxn modelId="{4FDAA226-93EF-4C0D-8189-0C38BED64F95}" type="presParOf" srcId="{E0540976-39EC-4771-9032-43648175EDF0}" destId="{C9B1FBEB-05FC-4561-BA28-E3001E27EC2B}" srcOrd="0" destOrd="0" presId="urn:microsoft.com/office/officeart/2005/8/layout/chevron2"/>
    <dgm:cxn modelId="{5A08E14D-4D6F-4352-A221-F9C425D9F8C6}" type="presParOf" srcId="{E0540976-39EC-4771-9032-43648175EDF0}" destId="{6A5891AF-B64B-4635-A977-19B039E91917}" srcOrd="1" destOrd="0" presId="urn:microsoft.com/office/officeart/2005/8/layout/chevron2"/>
    <dgm:cxn modelId="{F28AF2C9-8832-494B-9BF0-072F114CBE28}" type="presParOf" srcId="{E28BB3B7-EE84-45AF-821A-4D8AD0147DB3}" destId="{4EA599D1-83C6-481D-9D6C-B42AB832E637}" srcOrd="1" destOrd="0" presId="urn:microsoft.com/office/officeart/2005/8/layout/chevron2"/>
    <dgm:cxn modelId="{D9335779-7302-4ED5-8AEC-9DE08455E38D}" type="presParOf" srcId="{E28BB3B7-EE84-45AF-821A-4D8AD0147DB3}" destId="{83E7EDB4-F533-4838-AC69-ADEE74C88558}" srcOrd="2" destOrd="0" presId="urn:microsoft.com/office/officeart/2005/8/layout/chevron2"/>
    <dgm:cxn modelId="{E92730C2-2EC6-4B4C-87CB-BEC3A11AC4A9}" type="presParOf" srcId="{83E7EDB4-F533-4838-AC69-ADEE74C88558}" destId="{5F8CC73E-A91D-4AEA-9AEB-19EA9D26A0D6}" srcOrd="0" destOrd="0" presId="urn:microsoft.com/office/officeart/2005/8/layout/chevron2"/>
    <dgm:cxn modelId="{94123AD4-D1D9-48D4-9EC8-74A2207043F3}" type="presParOf" srcId="{83E7EDB4-F533-4838-AC69-ADEE74C88558}" destId="{3ED52B85-FEB1-45AF-8BE6-BE730C6D9CBB}" srcOrd="1" destOrd="0" presId="urn:microsoft.com/office/officeart/2005/8/layout/chevron2"/>
    <dgm:cxn modelId="{628E14B6-6037-4D31-BD10-79E76F905177}" type="presParOf" srcId="{E28BB3B7-EE84-45AF-821A-4D8AD0147DB3}" destId="{9FEAAC10-39B2-419F-8AF1-084D3D6B1A8D}" srcOrd="3" destOrd="0" presId="urn:microsoft.com/office/officeart/2005/8/layout/chevron2"/>
    <dgm:cxn modelId="{29CF0B43-67B8-4D7C-BEDC-D7AE578BE99E}" type="presParOf" srcId="{E28BB3B7-EE84-45AF-821A-4D8AD0147DB3}" destId="{48EA1E4F-4252-4C27-8809-10E9807BD3FC}" srcOrd="4" destOrd="0" presId="urn:microsoft.com/office/officeart/2005/8/layout/chevron2"/>
    <dgm:cxn modelId="{B87C7D61-CC1E-4846-8FEE-A2109DBD7E09}" type="presParOf" srcId="{48EA1E4F-4252-4C27-8809-10E9807BD3FC}" destId="{B787FF27-3C80-4ED1-9903-24542FF0EC80}" srcOrd="0" destOrd="0" presId="urn:microsoft.com/office/officeart/2005/8/layout/chevron2"/>
    <dgm:cxn modelId="{C12355F7-0C16-48C9-B7C2-4432C2A6B42A}" type="presParOf" srcId="{48EA1E4F-4252-4C27-8809-10E9807BD3FC}" destId="{6D6EF3BA-EEBA-46A3-BADE-EA0742D3A6A6}"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E72FED-8497-4C35-A3A6-2C1BD058FECE}" type="datetimeFigureOut">
              <a:rPr lang="ru-RU" smtClean="0"/>
              <a:pPr/>
              <a:t>27.11.2018</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EC79C-84AE-4EF2-903B-BC115D214363}"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98EC79C-84AE-4EF2-903B-BC115D214363}" type="slidenum">
              <a:rPr lang="ru-RU" smtClean="0"/>
              <a:pPr/>
              <a:t>3</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98EC79C-84AE-4EF2-903B-BC115D214363}" type="slidenum">
              <a:rPr lang="ru-RU" smtClean="0"/>
              <a:pPr/>
              <a:t>5</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98EC79C-84AE-4EF2-903B-BC115D214363}" type="slidenum">
              <a:rPr lang="ru-RU" smtClean="0"/>
              <a:pPr/>
              <a:t>6</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98EC79C-84AE-4EF2-903B-BC115D214363}" type="slidenum">
              <a:rPr lang="ru-RU" smtClean="0"/>
              <a:pPr/>
              <a:t>11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27.11.2018</a:t>
            </a:fld>
            <a:endParaRPr lang="ru-RU" dirty="0"/>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dirty="0"/>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27.11.2018</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27.11.2018</a:t>
            </a:fld>
            <a:endParaRPr lang="ru-RU" dirty="0"/>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dirty="0"/>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27.11.2018</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27.11.2018</a:t>
            </a:fld>
            <a:endParaRPr lang="ru-RU" dirty="0"/>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dirty="0"/>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27.11.2018</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27.11.2018</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27.11.2018</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27.11.2018</a:t>
            </a:fld>
            <a:endParaRPr lang="ru-RU"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dirty="0"/>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27.11.2018</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27.11.2018</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dirty="0"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90000"/>
                <a:alpha val="16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27.11.2018</a:t>
            </a:fld>
            <a:endParaRPr lang="ru-RU" dirty="0"/>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dirty="0"/>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214282" y="285728"/>
          <a:ext cx="8572560" cy="594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Волна 7"/>
          <p:cNvSpPr/>
          <p:nvPr/>
        </p:nvSpPr>
        <p:spPr>
          <a:xfrm>
            <a:off x="7072330" y="5800724"/>
            <a:ext cx="1928826" cy="105727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25.01.2018 г.</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142844" y="5500702"/>
            <a:ext cx="4214842" cy="1214446"/>
          </a:xfrm>
        </p:spPr>
        <p:txBody>
          <a:bodyPr>
            <a:normAutofit/>
          </a:bodyPr>
          <a:lstStyle/>
          <a:p>
            <a:r>
              <a:rPr lang="en-US" sz="1200" b="1" dirty="0" smtClean="0">
                <a:solidFill>
                  <a:schemeClr val="tx2">
                    <a:lumMod val="75000"/>
                  </a:schemeClr>
                </a:solidFill>
                <a:latin typeface="Times New Roman" pitchFamily="18" charset="0"/>
                <a:cs typeface="Times New Roman" pitchFamily="18" charset="0"/>
              </a:rPr>
              <a:t>611.013</a:t>
            </a:r>
            <a:br>
              <a:rPr lang="en-US" sz="1200" b="1" dirty="0" smtClean="0">
                <a:solidFill>
                  <a:schemeClr val="tx2">
                    <a:lumMod val="75000"/>
                  </a:schemeClr>
                </a:solidFill>
                <a:latin typeface="Times New Roman" pitchFamily="18" charset="0"/>
                <a:cs typeface="Times New Roman" pitchFamily="18" charset="0"/>
              </a:rPr>
            </a:br>
            <a:r>
              <a:rPr lang="en-US" sz="1200" b="1" dirty="0" smtClean="0">
                <a:solidFill>
                  <a:schemeClr val="tx2">
                    <a:lumMod val="75000"/>
                  </a:schemeClr>
                </a:solidFill>
                <a:latin typeface="Times New Roman" pitchFamily="18" charset="0"/>
                <a:cs typeface="Times New Roman" pitchFamily="18" charset="0"/>
              </a:rPr>
              <a:t>M83</a:t>
            </a:r>
            <a:br>
              <a:rPr lang="en-US" sz="1200" b="1" dirty="0" smtClean="0">
                <a:solidFill>
                  <a:schemeClr val="tx2">
                    <a:lumMod val="75000"/>
                  </a:schemeClr>
                </a:solidFill>
                <a:latin typeface="Times New Roman" pitchFamily="18" charset="0"/>
                <a:cs typeface="Times New Roman" pitchFamily="18" charset="0"/>
              </a:rPr>
            </a:br>
            <a:r>
              <a:rPr lang="en-US" sz="1200" b="1" dirty="0" smtClean="0">
                <a:solidFill>
                  <a:schemeClr val="tx2">
                    <a:lumMod val="75000"/>
                  </a:schemeClr>
                </a:solidFill>
                <a:latin typeface="Times New Roman" pitchFamily="18" charset="0"/>
                <a:cs typeface="Times New Roman" pitchFamily="18" charset="0"/>
              </a:rPr>
              <a:t>Moore, Keith L. The Developing Human. Clinically Oriented Embryology : Keith L. Moore, T. V. N. (Vid) Persaud, Mark G.Torchia. - Philadelphia : Elsevier, 2016.</a:t>
            </a:r>
            <a:endParaRPr lang="ru-RU" sz="1200" b="1" dirty="0">
              <a:solidFill>
                <a:schemeClr val="tx2">
                  <a:lumMod val="75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572000" y="500042"/>
            <a:ext cx="3571900" cy="5786478"/>
          </a:xfrm>
        </p:spPr>
        <p:txBody>
          <a:bodyPr>
            <a:normAutofit fontScale="62500" lnSpcReduction="20000"/>
          </a:bodyPr>
          <a:lstStyle/>
          <a:p>
            <a:pPr>
              <a:buNone/>
            </a:pPr>
            <a:r>
              <a:rPr lang="ru-RU" dirty="0" smtClean="0"/>
              <a:t>      </a:t>
            </a:r>
            <a:r>
              <a:rPr lang="en-US" dirty="0" smtClean="0"/>
              <a:t>Written by some of the world's most famous anatomists, the 10th edition of The Developing Human: Clinically Oriented Embryology continues to present medical students with a comprehensive and easily digestible review of this complex topic. Clearly written and well-structured descriptions include just the information that's needed, while nearly 600 illustrations help provide a clinically oriented guide to human development, utilizing a week-by-week and stage-by-stage approach to describe fetal organ and system development.</a:t>
            </a:r>
            <a:endParaRPr lang="ru-RU" dirty="0"/>
          </a:p>
        </p:txBody>
      </p:sp>
      <p:pic>
        <p:nvPicPr>
          <p:cNvPr id="25602" name="Picture 2"/>
          <p:cNvPicPr>
            <a:picLocks noChangeAspect="1" noChangeArrowheads="1"/>
          </p:cNvPicPr>
          <p:nvPr/>
        </p:nvPicPr>
        <p:blipFill>
          <a:blip r:embed="rId2"/>
          <a:srcRect/>
          <a:stretch>
            <a:fillRect/>
          </a:stretch>
        </p:blipFill>
        <p:spPr bwMode="auto">
          <a:xfrm>
            <a:off x="500034" y="357166"/>
            <a:ext cx="4012387" cy="4929222"/>
          </a:xfrm>
          <a:prstGeom prst="rect">
            <a:avLst/>
          </a:prstGeom>
          <a:noFill/>
          <a:ln w="9525">
            <a:noFill/>
            <a:miter lim="800000"/>
            <a:headEnd/>
            <a:tailEnd/>
          </a:ln>
          <a:effectLst>
            <a:glow rad="139700">
              <a:schemeClr val="accent1">
                <a:satMod val="175000"/>
                <a:alpha val="40000"/>
              </a:schemeClr>
            </a:glow>
          </a:effectLst>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9058" y="4929198"/>
            <a:ext cx="5072098" cy="1714512"/>
          </a:xfrm>
        </p:spPr>
        <p:txBody>
          <a:bodyPr>
            <a:normAutofit/>
          </a:bodyPr>
          <a:lstStyle/>
          <a:p>
            <a:r>
              <a:rPr lang="en-US" sz="1200" b="0" cap="none" dirty="0" smtClean="0">
                <a:solidFill>
                  <a:schemeClr val="tx2">
                    <a:lumMod val="75000"/>
                  </a:schemeClr>
                </a:solidFill>
                <a:latin typeface="Times New Roman" pitchFamily="18" charset="0"/>
                <a:cs typeface="Times New Roman" pitchFamily="18" charset="0"/>
              </a:rPr>
              <a:t>611</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D80</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Drake, Richard L. Gray" S Anatomy For Students </a:t>
            </a:r>
            <a:r>
              <a:rPr lang="ru-RU" sz="1200" b="0" cap="none" dirty="0" smtClean="0">
                <a:solidFill>
                  <a:schemeClr val="tx2">
                    <a:lumMod val="75000"/>
                  </a:schemeClr>
                </a:solidFill>
                <a:latin typeface="Times New Roman" pitchFamily="18" charset="0"/>
                <a:cs typeface="Times New Roman" pitchFamily="18" charset="0"/>
              </a:rPr>
              <a:t> : </a:t>
            </a:r>
            <a:r>
              <a:rPr lang="en-US" sz="1200" b="0" cap="none" dirty="0" smtClean="0">
                <a:solidFill>
                  <a:schemeClr val="tx2">
                    <a:lumMod val="75000"/>
                  </a:schemeClr>
                </a:solidFill>
                <a:latin typeface="Times New Roman" pitchFamily="18" charset="0"/>
                <a:cs typeface="Times New Roman" pitchFamily="18" charset="0"/>
              </a:rPr>
              <a:t>Richard L. Drake, A. Wayne Vogi, Adam W. M. Mitchell. - Philadelphia : Elsevier, 2015.</a:t>
            </a:r>
            <a:endParaRPr lang="ru-RU" sz="1200" b="0" cap="none" dirty="0">
              <a:solidFill>
                <a:schemeClr val="tx2">
                  <a:lumMod val="75000"/>
                </a:schemeClr>
              </a:solidFill>
              <a:latin typeface="Times New Roman" pitchFamily="18" charset="0"/>
              <a:cs typeface="Times New Roman" pitchFamily="18" charset="0"/>
            </a:endParaRPr>
          </a:p>
        </p:txBody>
      </p:sp>
      <p:sp>
        <p:nvSpPr>
          <p:cNvPr id="4" name="Текст 3"/>
          <p:cNvSpPr>
            <a:spLocks noGrp="1"/>
          </p:cNvSpPr>
          <p:nvPr>
            <p:ph type="body" idx="2"/>
          </p:nvPr>
        </p:nvSpPr>
        <p:spPr>
          <a:xfrm>
            <a:off x="457200" y="1428736"/>
            <a:ext cx="3471858" cy="4286279"/>
          </a:xfrm>
        </p:spPr>
        <p:txBody>
          <a:bodyPr>
            <a:normAutofit/>
          </a:bodyPr>
          <a:lstStyle/>
          <a:p>
            <a:r>
              <a:rPr lang="en-US" sz="2000" dirty="0" smtClean="0"/>
              <a:t>Anatomy texts just don't get any better than Gray's Anatomy for Students! Now in its 3rd edition, this completely revised medical textbook continues its focus on just the core information you need for your anatomy courses, presenting everything in an easy-to-read, visually appealing format that facilitates study.</a:t>
            </a:r>
            <a:endParaRPr lang="ru-RU" sz="2000" dirty="0"/>
          </a:p>
        </p:txBody>
      </p:sp>
      <p:pic>
        <p:nvPicPr>
          <p:cNvPr id="26626" name="Picture 2"/>
          <p:cNvPicPr>
            <a:picLocks noGrp="1" noChangeAspect="1" noChangeArrowheads="1"/>
          </p:cNvPicPr>
          <p:nvPr>
            <p:ph sz="half" idx="1"/>
          </p:nvPr>
        </p:nvPicPr>
        <p:blipFill>
          <a:blip r:embed="rId3"/>
          <a:srcRect/>
          <a:stretch>
            <a:fillRect/>
          </a:stretch>
        </p:blipFill>
        <p:spPr bwMode="auto">
          <a:xfrm>
            <a:off x="4071934" y="428604"/>
            <a:ext cx="4130545" cy="5000660"/>
          </a:xfrm>
          <a:prstGeom prst="rect">
            <a:avLst/>
          </a:prstGeom>
          <a:noFill/>
          <a:ln w="9525">
            <a:noFill/>
            <a:miter lim="800000"/>
            <a:headEnd/>
            <a:tailEnd/>
          </a:ln>
          <a:effectLst>
            <a:glow rad="228600">
              <a:schemeClr val="accent1">
                <a:satMod val="175000"/>
                <a:alpha val="40000"/>
              </a:schemeClr>
            </a:glow>
            <a:outerShdw blurRad="44450" dist="27940" dir="5400000" algn="ctr">
              <a:srgbClr val="000000">
                <a:alpha val="32000"/>
              </a:srgbClr>
            </a:outerShdw>
          </a:effectLst>
          <a:scene3d>
            <a:camera prst="perspectiveRight"/>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643578"/>
            <a:ext cx="3757610" cy="1000132"/>
          </a:xfrm>
        </p:spPr>
        <p:txBody>
          <a:bodyPr>
            <a:normAutofit/>
          </a:bodyPr>
          <a:lstStyle/>
          <a:p>
            <a:r>
              <a:rPr lang="en-US" sz="1200" b="0" cap="none" dirty="0" smtClean="0">
                <a:solidFill>
                  <a:schemeClr val="tx2">
                    <a:lumMod val="75000"/>
                  </a:schemeClr>
                </a:solidFill>
                <a:latin typeface="Times New Roman" pitchFamily="18" charset="0"/>
                <a:cs typeface="Times New Roman" pitchFamily="18" charset="0"/>
              </a:rPr>
              <a:t>611</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N47</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Netter, Frank H. Atlas Of Human Anatomy  :  Frank H. Netter. - 6th Ed. - Philadelphia : Elsevier, 2014</a:t>
            </a:r>
            <a:endParaRPr lang="ru-RU" sz="1200" b="0" cap="none" dirty="0">
              <a:solidFill>
                <a:schemeClr val="tx2">
                  <a:lumMod val="75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572000" y="714356"/>
            <a:ext cx="4143404" cy="5643602"/>
          </a:xfrm>
        </p:spPr>
        <p:txBody>
          <a:bodyPr>
            <a:normAutofit/>
          </a:bodyPr>
          <a:lstStyle/>
          <a:p>
            <a:pPr>
              <a:buNone/>
            </a:pPr>
            <a:r>
              <a:rPr lang="ru-RU" dirty="0" smtClean="0"/>
              <a:t>    </a:t>
            </a:r>
            <a:r>
              <a:rPr lang="en-US" sz="2000" dirty="0" smtClean="0"/>
              <a:t>The gold standard of excellence for 25 years, Frank H. Netter, MD's Atlas of Human Anatomy offers unsurpassed depictions of the human body in clear, brilliant detail - all from a clinician's perspective. With its emphasis on anatomic relationships and clinically relevant views, Dr. Netter's work provides a coherent, lasting visual vocabulary for understanding anatomy and how it applies to medicine today.</a:t>
            </a:r>
            <a:endParaRPr lang="ru-RU" sz="2000" dirty="0"/>
          </a:p>
        </p:txBody>
      </p:sp>
      <p:pic>
        <p:nvPicPr>
          <p:cNvPr id="27650" name="Picture 2"/>
          <p:cNvPicPr>
            <a:picLocks noChangeAspect="1" noChangeArrowheads="1"/>
          </p:cNvPicPr>
          <p:nvPr/>
        </p:nvPicPr>
        <p:blipFill>
          <a:blip r:embed="rId2"/>
          <a:srcRect/>
          <a:stretch>
            <a:fillRect/>
          </a:stretch>
        </p:blipFill>
        <p:spPr bwMode="auto">
          <a:xfrm>
            <a:off x="571472" y="428604"/>
            <a:ext cx="4078695" cy="5286412"/>
          </a:xfrm>
          <a:prstGeom prst="rect">
            <a:avLst/>
          </a:prstGeom>
          <a:noFill/>
          <a:ln w="9525">
            <a:noFill/>
            <a:miter lim="800000"/>
            <a:headEnd/>
            <a:tailEnd/>
          </a:ln>
          <a:effectLst>
            <a:glow rad="228600">
              <a:schemeClr val="accent6">
                <a:satMod val="175000"/>
                <a:alpha val="40000"/>
              </a:schemeClr>
            </a:glow>
          </a:effectLst>
          <a:scene3d>
            <a:camera prst="perspectiveRight"/>
            <a:lightRig rig="threePt" dir="t"/>
          </a:scene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5429264"/>
            <a:ext cx="4429156" cy="1285884"/>
          </a:xfrm>
        </p:spPr>
        <p:txBody>
          <a:bodyPr>
            <a:normAutofit/>
          </a:bodyPr>
          <a:lstStyle/>
          <a:p>
            <a:r>
              <a:rPr lang="en-US" sz="1200" b="0" cap="none" dirty="0" smtClean="0">
                <a:solidFill>
                  <a:schemeClr val="tx2">
                    <a:lumMod val="75000"/>
                  </a:schemeClr>
                </a:solidFill>
                <a:latin typeface="Times New Roman" pitchFamily="18" charset="0"/>
                <a:cs typeface="Times New Roman" pitchFamily="18" charset="0"/>
              </a:rPr>
              <a:t>612</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H19</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Hall, John E. Guyton And Hall Textbook Of Medical Physiology:  John E. Hall. - 13th Ed. - Philadelphia : Elsevier, 2016.</a:t>
            </a:r>
            <a:endParaRPr lang="ru-RU" sz="1200" b="0" cap="none" dirty="0">
              <a:solidFill>
                <a:schemeClr val="tx2">
                  <a:lumMod val="75000"/>
                </a:schemeClr>
              </a:solidFill>
              <a:latin typeface="Times New Roman" pitchFamily="18" charset="0"/>
              <a:cs typeface="Times New Roman" pitchFamily="18" charset="0"/>
            </a:endParaRPr>
          </a:p>
        </p:txBody>
      </p:sp>
      <p:sp>
        <p:nvSpPr>
          <p:cNvPr id="4" name="Текст 3"/>
          <p:cNvSpPr>
            <a:spLocks noGrp="1"/>
          </p:cNvSpPr>
          <p:nvPr>
            <p:ph type="body" idx="2"/>
          </p:nvPr>
        </p:nvSpPr>
        <p:spPr>
          <a:xfrm>
            <a:off x="357158" y="1000108"/>
            <a:ext cx="3929090" cy="5072097"/>
          </a:xfrm>
        </p:spPr>
        <p:txBody>
          <a:bodyPr>
            <a:noAutofit/>
          </a:bodyPr>
          <a:lstStyle/>
          <a:p>
            <a:r>
              <a:rPr lang="en-US" sz="1800" dirty="0" smtClean="0"/>
              <a:t>The 13th edition of Guyton and Hall Textbook of Medical Physiology continues this bestselling title's long tradition as the world's foremost medical physiology textbook. Unlike other textbooks on this topic, this clear and comprehensive guide has a consistent, single-author voice and focuses on the content most relevant to clinical and pre-clinical students. The detailed but lucid text is complemented by didactic illustrations that summarize key concepts in physiology and pathophysiology.</a:t>
            </a:r>
            <a:endParaRPr lang="ru-RU" sz="1800" dirty="0"/>
          </a:p>
        </p:txBody>
      </p:sp>
      <p:pic>
        <p:nvPicPr>
          <p:cNvPr id="28674" name="Picture 2"/>
          <p:cNvPicPr>
            <a:picLocks noGrp="1" noChangeAspect="1" noChangeArrowheads="1"/>
          </p:cNvPicPr>
          <p:nvPr>
            <p:ph sz="half" idx="1"/>
          </p:nvPr>
        </p:nvPicPr>
        <p:blipFill>
          <a:blip r:embed="rId2"/>
          <a:srcRect/>
          <a:stretch>
            <a:fillRect/>
          </a:stretch>
        </p:blipFill>
        <p:spPr bwMode="auto">
          <a:xfrm>
            <a:off x="4572000" y="357166"/>
            <a:ext cx="3714776" cy="5251199"/>
          </a:xfrm>
          <a:prstGeom prst="rect">
            <a:avLst/>
          </a:prstGeom>
          <a:noFill/>
          <a:ln w="9525">
            <a:noFill/>
            <a:miter lim="800000"/>
            <a:headEnd/>
            <a:tailEnd/>
          </a:ln>
          <a:effectLst>
            <a:glow rad="228600">
              <a:schemeClr val="accent3">
                <a:satMod val="175000"/>
                <a:alpha val="40000"/>
              </a:schemeClr>
            </a:glow>
          </a:effectLst>
          <a:scene3d>
            <a:camera prst="orthographicFront"/>
            <a:lightRig rig="threePt" dir="t"/>
          </a:scene3d>
          <a:sp3d>
            <a:bevelT w="139700" prst="cross"/>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500702"/>
            <a:ext cx="3786214" cy="1214446"/>
          </a:xfrm>
        </p:spPr>
        <p:txBody>
          <a:bodyPr>
            <a:normAutofit/>
          </a:bodyPr>
          <a:lstStyle/>
          <a:p>
            <a:r>
              <a:rPr lang="en-US" sz="1200" b="0" cap="none" dirty="0" smtClean="0">
                <a:solidFill>
                  <a:schemeClr val="tx2">
                    <a:lumMod val="75000"/>
                  </a:schemeClr>
                </a:solidFill>
                <a:latin typeface="Times New Roman" pitchFamily="18" charset="0"/>
                <a:cs typeface="Times New Roman" pitchFamily="18" charset="0"/>
              </a:rPr>
              <a:t>612.6.05</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J77</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Jorde, Lynn B. Medical Genetics </a:t>
            </a:r>
            <a:r>
              <a:rPr lang="ru-RU" sz="1200" b="0" cap="none" dirty="0" smtClean="0">
                <a:solidFill>
                  <a:schemeClr val="tx2">
                    <a:lumMod val="75000"/>
                  </a:schemeClr>
                </a:solidFill>
                <a:latin typeface="Times New Roman" pitchFamily="18" charset="0"/>
                <a:cs typeface="Times New Roman" pitchFamily="18" charset="0"/>
              </a:rPr>
              <a:t> : </a:t>
            </a:r>
            <a:r>
              <a:rPr lang="en-US" sz="1200" b="0" cap="none" dirty="0" smtClean="0">
                <a:solidFill>
                  <a:schemeClr val="tx2">
                    <a:lumMod val="75000"/>
                  </a:schemeClr>
                </a:solidFill>
                <a:latin typeface="Times New Roman" pitchFamily="18" charset="0"/>
                <a:cs typeface="Times New Roman" pitchFamily="18" charset="0"/>
              </a:rPr>
              <a:t> Lynn B. Jorde, John C. Carey, Michael J. Bamshad. - 5th Ed. - Philadelphia : Elsevier, 2016.</a:t>
            </a:r>
            <a:endParaRPr lang="ru-RU" sz="1200" b="0" cap="none" dirty="0">
              <a:solidFill>
                <a:schemeClr val="tx2">
                  <a:lumMod val="75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214810" y="642918"/>
            <a:ext cx="3929090" cy="5483245"/>
          </a:xfrm>
        </p:spPr>
        <p:txBody>
          <a:bodyPr>
            <a:normAutofit fontScale="62500" lnSpcReduction="20000"/>
          </a:bodyPr>
          <a:lstStyle/>
          <a:p>
            <a:pPr>
              <a:buNone/>
            </a:pPr>
            <a:r>
              <a:rPr lang="en-US" dirty="0" smtClean="0"/>
              <a:t>     Popular for its highly visual, clinical approach, </a:t>
            </a:r>
            <a:r>
              <a:rPr lang="en-US" i="1" dirty="0" smtClean="0"/>
              <a:t>Medical Genetics</a:t>
            </a:r>
            <a:r>
              <a:rPr lang="en-US" dirty="0" smtClean="0"/>
              <a:t> delivers an accessible yet thorough understanding of this active and fast-changing field. Key updates in this new edition cover the latest developments which are integrated with clinical practice to emphasize the central principles and how they apply to practice. Photographs, illustrations, and tables, along with boxes containing patient/family vignettesdemonstrate clinical relevance and enhance visual impact of the material for easier and more effective </a:t>
            </a:r>
            <a:endParaRPr lang="ru-RU" dirty="0"/>
          </a:p>
        </p:txBody>
      </p:sp>
      <p:pic>
        <p:nvPicPr>
          <p:cNvPr id="29698" name="Picture 2"/>
          <p:cNvPicPr>
            <a:picLocks noChangeAspect="1" noChangeArrowheads="1"/>
          </p:cNvPicPr>
          <p:nvPr/>
        </p:nvPicPr>
        <p:blipFill>
          <a:blip r:embed="rId2"/>
          <a:srcRect/>
          <a:stretch>
            <a:fillRect/>
          </a:stretch>
        </p:blipFill>
        <p:spPr bwMode="auto">
          <a:xfrm>
            <a:off x="214281" y="428604"/>
            <a:ext cx="4014987" cy="5072098"/>
          </a:xfrm>
          <a:prstGeom prst="rect">
            <a:avLst/>
          </a:prstGeom>
          <a:noFill/>
          <a:ln w="9525">
            <a:noFill/>
            <a:miter lim="800000"/>
            <a:headEnd/>
            <a:tailEnd/>
          </a:ln>
          <a:effectLst>
            <a:glow rad="228600">
              <a:schemeClr val="accent6">
                <a:satMod val="175000"/>
                <a:alpha val="40000"/>
              </a:schemeClr>
            </a:glow>
          </a:effectLst>
          <a:scene3d>
            <a:camera prst="orthographicFront"/>
            <a:lightRig rig="threePt" dir="t"/>
          </a:scene3d>
          <a:sp3d>
            <a:bevelT w="101600" prst="riblet"/>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00496" y="5500702"/>
            <a:ext cx="5000660" cy="1214446"/>
          </a:xfrm>
        </p:spPr>
        <p:txBody>
          <a:bodyPr>
            <a:normAutofit/>
          </a:bodyPr>
          <a:lstStyle/>
          <a:p>
            <a:r>
              <a:rPr lang="en-US" sz="1200" b="0" cap="none" dirty="0" smtClean="0">
                <a:solidFill>
                  <a:schemeClr val="tx2">
                    <a:lumMod val="75000"/>
                  </a:schemeClr>
                </a:solidFill>
                <a:latin typeface="Times New Roman" pitchFamily="18" charset="0"/>
                <a:cs typeface="Times New Roman" pitchFamily="18" charset="0"/>
              </a:rPr>
              <a:t>612.6.05</a:t>
            </a:r>
            <a:r>
              <a:rPr lang="en-US" b="0" cap="none" dirty="0" smtClean="0">
                <a:solidFill>
                  <a:schemeClr val="tx2">
                    <a:lumMod val="75000"/>
                  </a:schemeClr>
                </a:solidFill>
              </a:rPr>
              <a:t/>
            </a:r>
            <a:br>
              <a:rPr lang="en-US" b="0" cap="none" dirty="0" smtClean="0">
                <a:solidFill>
                  <a:schemeClr val="tx2">
                    <a:lumMod val="75000"/>
                  </a:schemeClr>
                </a:solidFill>
              </a:rPr>
            </a:br>
            <a:r>
              <a:rPr lang="en-US" sz="1300" b="0" cap="none" dirty="0" smtClean="0">
                <a:solidFill>
                  <a:schemeClr val="tx2">
                    <a:lumMod val="75000"/>
                  </a:schemeClr>
                </a:solidFill>
                <a:latin typeface="Times New Roman" pitchFamily="18" charset="0"/>
                <a:cs typeface="Times New Roman" pitchFamily="18" charset="0"/>
              </a:rPr>
              <a:t>J77</a:t>
            </a:r>
            <a:br>
              <a:rPr lang="en-US" sz="1300" b="0" cap="none" dirty="0" smtClean="0">
                <a:solidFill>
                  <a:schemeClr val="tx2">
                    <a:lumMod val="75000"/>
                  </a:schemeClr>
                </a:solidFill>
                <a:latin typeface="Times New Roman" pitchFamily="18" charset="0"/>
                <a:cs typeface="Times New Roman" pitchFamily="18" charset="0"/>
              </a:rPr>
            </a:br>
            <a:r>
              <a:rPr lang="en-US" sz="1300" b="0" cap="none" dirty="0" smtClean="0">
                <a:solidFill>
                  <a:schemeClr val="tx2">
                    <a:lumMod val="75000"/>
                  </a:schemeClr>
                </a:solidFill>
                <a:latin typeface="Times New Roman" pitchFamily="18" charset="0"/>
                <a:cs typeface="Times New Roman" pitchFamily="18" charset="0"/>
              </a:rPr>
              <a:t>Jorde, Lynn B. Medical Genetics </a:t>
            </a:r>
            <a:r>
              <a:rPr lang="ru-RU" sz="1300" b="0" cap="none" dirty="0" smtClean="0">
                <a:solidFill>
                  <a:schemeClr val="tx2">
                    <a:lumMod val="75000"/>
                  </a:schemeClr>
                </a:solidFill>
                <a:latin typeface="Times New Roman" pitchFamily="18" charset="0"/>
                <a:cs typeface="Times New Roman" pitchFamily="18" charset="0"/>
              </a:rPr>
              <a:t> : </a:t>
            </a:r>
            <a:r>
              <a:rPr lang="en-US" sz="1300" b="0" cap="none" dirty="0" smtClean="0">
                <a:solidFill>
                  <a:schemeClr val="tx2">
                    <a:lumMod val="75000"/>
                  </a:schemeClr>
                </a:solidFill>
                <a:latin typeface="Times New Roman" pitchFamily="18" charset="0"/>
                <a:cs typeface="Times New Roman" pitchFamily="18" charset="0"/>
              </a:rPr>
              <a:t>Lynn B. Jorde, John C. Carey, Michael J. Bamshad. - 5th Ed. - Philadelphia : Elsevier, 2016.</a:t>
            </a:r>
            <a:endParaRPr lang="ru-RU" sz="1300" b="0" cap="none" dirty="0">
              <a:solidFill>
                <a:schemeClr val="tx2">
                  <a:lumMod val="75000"/>
                </a:schemeClr>
              </a:solidFill>
              <a:latin typeface="Times New Roman" pitchFamily="18" charset="0"/>
              <a:cs typeface="Times New Roman" pitchFamily="18" charset="0"/>
            </a:endParaRPr>
          </a:p>
        </p:txBody>
      </p:sp>
      <p:sp>
        <p:nvSpPr>
          <p:cNvPr id="4" name="Текст 3"/>
          <p:cNvSpPr>
            <a:spLocks noGrp="1"/>
          </p:cNvSpPr>
          <p:nvPr>
            <p:ph type="body" idx="2"/>
          </p:nvPr>
        </p:nvSpPr>
        <p:spPr>
          <a:xfrm>
            <a:off x="214282" y="1214422"/>
            <a:ext cx="3571900" cy="5214974"/>
          </a:xfrm>
        </p:spPr>
        <p:txBody>
          <a:bodyPr>
            <a:normAutofit/>
          </a:bodyPr>
          <a:lstStyle/>
          <a:p>
            <a:r>
              <a:rPr lang="en-US" sz="2000" dirty="0" smtClean="0"/>
              <a:t>The perfect study tool for preparing for your courses or examinations - </a:t>
            </a:r>
            <a:r>
              <a:rPr lang="en-US" sz="2000" i="1" dirty="0" smtClean="0"/>
              <a:t>Physiology - An Illustrated Review</a:t>
            </a:r>
            <a:r>
              <a:rPr lang="en-US" sz="2000" dirty="0" smtClean="0"/>
              <a:t>'s focused presentation and full-color illustrations makes learning the complex information essential to success easier. Sidebars make connections to underlying concepts in other basic sciences or apply the concepts presented in the clinical setting.</a:t>
            </a:r>
            <a:endParaRPr lang="ru-RU" sz="2000" dirty="0"/>
          </a:p>
        </p:txBody>
      </p:sp>
      <p:pic>
        <p:nvPicPr>
          <p:cNvPr id="30722" name="Picture 2"/>
          <p:cNvPicPr>
            <a:picLocks noGrp="1" noChangeAspect="1" noChangeArrowheads="1"/>
          </p:cNvPicPr>
          <p:nvPr>
            <p:ph sz="half" idx="1"/>
          </p:nvPr>
        </p:nvPicPr>
        <p:blipFill>
          <a:blip r:embed="rId2"/>
          <a:srcRect/>
          <a:stretch>
            <a:fillRect/>
          </a:stretch>
        </p:blipFill>
        <p:spPr bwMode="auto">
          <a:xfrm>
            <a:off x="3960643" y="214290"/>
            <a:ext cx="4255071" cy="5500726"/>
          </a:xfrm>
          <a:prstGeom prst="rect">
            <a:avLst/>
          </a:prstGeom>
          <a:noFill/>
          <a:ln w="9525">
            <a:noFill/>
            <a:miter lim="800000"/>
            <a:headEnd/>
            <a:tailEnd/>
          </a:ln>
          <a:effectLst>
            <a:glow rad="139700">
              <a:schemeClr val="accent3">
                <a:satMod val="175000"/>
                <a:alpha val="40000"/>
              </a:schemeClr>
            </a:glow>
          </a:effectLst>
          <a:scene3d>
            <a:camera prst="orthographicFront"/>
            <a:lightRig rig="threePt" dir="t"/>
          </a:scene3d>
          <a:sp3d>
            <a:bevelT w="114300" prst="artDeco"/>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643578"/>
            <a:ext cx="3714776" cy="1071570"/>
          </a:xfrm>
        </p:spPr>
        <p:txBody>
          <a:bodyPr>
            <a:normAutofit/>
          </a:bodyPr>
          <a:lstStyle/>
          <a:p>
            <a:r>
              <a:rPr lang="en-US" sz="1200" b="0" cap="none" dirty="0" smtClean="0">
                <a:solidFill>
                  <a:schemeClr val="tx2">
                    <a:lumMod val="75000"/>
                  </a:schemeClr>
                </a:solidFill>
                <a:latin typeface="Times New Roman" pitchFamily="18" charset="0"/>
                <a:cs typeface="Times New Roman" pitchFamily="18" charset="0"/>
              </a:rPr>
              <a:t>614.253</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S-60</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Silverman, J. Skills For Communicating With Patients : J. Silverman, S. Kurtz, J. Draper. - 3th Ed. - New York : CRC Press, 2014.</a:t>
            </a:r>
            <a:endParaRPr lang="ru-RU" sz="1200" b="0" cap="none" dirty="0">
              <a:solidFill>
                <a:schemeClr val="tx2">
                  <a:lumMod val="75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214810" y="571479"/>
            <a:ext cx="4071966" cy="5357851"/>
          </a:xfrm>
        </p:spPr>
        <p:txBody>
          <a:bodyPr>
            <a:normAutofit fontScale="55000" lnSpcReduction="20000"/>
          </a:bodyPr>
          <a:lstStyle/>
          <a:p>
            <a:pPr>
              <a:buNone/>
            </a:pPr>
            <a:r>
              <a:rPr lang="en-US" b="1" dirty="0" smtClean="0"/>
              <a:t>      </a:t>
            </a:r>
            <a:r>
              <a:rPr lang="en-US" dirty="0" smtClean="0"/>
              <a:t>Skills for Communicating with Patients, Third Edition is one of two companion books on improving communication in medicine, which together provide a comprehensive approach to teaching and learning communication skills throughout all levels of medical education in both specialist and family medicine. Since their publication, the first edition of this book and its companion, </a:t>
            </a:r>
            <a:r>
              <a:rPr lang="en-US" i="1" dirty="0" smtClean="0"/>
              <a:t>Teaching and Learning Communication Skills in Medicine</a:t>
            </a:r>
            <a:r>
              <a:rPr lang="en-US" dirty="0" smtClean="0"/>
              <a:t>, have become established standard texts in communication skills teaching throughout the world.</a:t>
            </a:r>
          </a:p>
          <a:p>
            <a:pPr>
              <a:buNone/>
            </a:pPr>
            <a:r>
              <a:rPr lang="en-US" dirty="0" smtClean="0"/>
              <a:t>      This substantially expanded third edition has been fully updated in relation to the current literature and revis</a:t>
            </a:r>
          </a:p>
          <a:p>
            <a:endParaRPr lang="ru-RU" dirty="0"/>
          </a:p>
        </p:txBody>
      </p:sp>
      <p:pic>
        <p:nvPicPr>
          <p:cNvPr id="31746" name="Picture 2"/>
          <p:cNvPicPr>
            <a:picLocks noChangeAspect="1" noChangeArrowheads="1"/>
          </p:cNvPicPr>
          <p:nvPr/>
        </p:nvPicPr>
        <p:blipFill>
          <a:blip r:embed="rId2"/>
          <a:srcRect/>
          <a:stretch>
            <a:fillRect/>
          </a:stretch>
        </p:blipFill>
        <p:spPr bwMode="auto">
          <a:xfrm rot="21184891">
            <a:off x="581193" y="339335"/>
            <a:ext cx="3571900" cy="5121776"/>
          </a:xfrm>
          <a:prstGeom prst="rect">
            <a:avLst/>
          </a:prstGeom>
          <a:noFill/>
          <a:ln w="9525">
            <a:noFill/>
            <a:miter lim="800000"/>
            <a:headEnd/>
            <a:tailEnd/>
          </a:ln>
          <a:effectLst/>
          <a:scene3d>
            <a:camera prst="orthographicFront"/>
            <a:lightRig rig="threePt" dir="t"/>
          </a:scene3d>
          <a:sp3d>
            <a:bevelT prst="slope"/>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7686" y="5643578"/>
            <a:ext cx="4357718" cy="1071570"/>
          </a:xfrm>
        </p:spPr>
        <p:txBody>
          <a:bodyPr>
            <a:normAutofit/>
          </a:bodyPr>
          <a:lstStyle/>
          <a:p>
            <a:r>
              <a:rPr lang="en-US" sz="1200" b="0" cap="none" dirty="0" smtClean="0">
                <a:solidFill>
                  <a:schemeClr val="tx2">
                    <a:lumMod val="75000"/>
                  </a:schemeClr>
                </a:solidFill>
                <a:latin typeface="Times New Roman" pitchFamily="18" charset="0"/>
                <a:cs typeface="Times New Roman" pitchFamily="18" charset="0"/>
              </a:rPr>
              <a:t>615.45</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E56</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English For The Pharmaceutical Industry :  M. Bucheler - New York : Oxford University Press, 2014</a:t>
            </a:r>
            <a:endParaRPr lang="ru-RU" sz="1200" b="0" cap="none" dirty="0">
              <a:solidFill>
                <a:schemeClr val="tx2">
                  <a:lumMod val="75000"/>
                </a:schemeClr>
              </a:solidFill>
              <a:latin typeface="Times New Roman" pitchFamily="18" charset="0"/>
              <a:cs typeface="Times New Roman" pitchFamily="18" charset="0"/>
            </a:endParaRPr>
          </a:p>
        </p:txBody>
      </p:sp>
      <p:sp>
        <p:nvSpPr>
          <p:cNvPr id="4" name="Текст 3"/>
          <p:cNvSpPr>
            <a:spLocks noGrp="1"/>
          </p:cNvSpPr>
          <p:nvPr>
            <p:ph type="body" idx="2"/>
          </p:nvPr>
        </p:nvSpPr>
        <p:spPr>
          <a:xfrm>
            <a:off x="428596" y="642918"/>
            <a:ext cx="3429024" cy="5483245"/>
          </a:xfrm>
        </p:spPr>
        <p:txBody>
          <a:bodyPr>
            <a:normAutofit/>
          </a:bodyPr>
          <a:lstStyle/>
          <a:p>
            <a:r>
              <a:rPr lang="en-US" sz="2000" dirty="0" smtClean="0"/>
              <a:t>English for the Pharmaceutical Industry is part of the Express Series. It is an ideal course for students in employment, who want to communicate better in English. This short, intensive course can be completed in 25-30 hours, so students make progress quickly. English for the Pharmaceutical Industry can be used as a stand-alone course, for self-study using the interactive MultiROM, or alongside a coursebook such as International Express.</a:t>
            </a:r>
            <a:endParaRPr lang="ru-RU" sz="2000" dirty="0"/>
          </a:p>
        </p:txBody>
      </p:sp>
      <p:pic>
        <p:nvPicPr>
          <p:cNvPr id="36866" name="Picture 2"/>
          <p:cNvPicPr>
            <a:picLocks noGrp="1" noChangeAspect="1" noChangeArrowheads="1"/>
          </p:cNvPicPr>
          <p:nvPr>
            <p:ph sz="half" idx="1"/>
          </p:nvPr>
        </p:nvPicPr>
        <p:blipFill>
          <a:blip r:embed="rId2"/>
          <a:srcRect/>
          <a:stretch>
            <a:fillRect/>
          </a:stretch>
        </p:blipFill>
        <p:spPr bwMode="auto">
          <a:xfrm>
            <a:off x="4214810" y="357166"/>
            <a:ext cx="3929519"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5500702"/>
            <a:ext cx="3857652" cy="1214446"/>
          </a:xfrm>
        </p:spPr>
        <p:txBody>
          <a:bodyPr>
            <a:normAutofit/>
          </a:bodyPr>
          <a:lstStyle/>
          <a:p>
            <a:r>
              <a:rPr lang="en-US" sz="1200" b="0" cap="none" dirty="0" smtClean="0">
                <a:solidFill>
                  <a:schemeClr val="tx2">
                    <a:lumMod val="75000"/>
                  </a:schemeClr>
                </a:solidFill>
                <a:latin typeface="Times New Roman" pitchFamily="18" charset="0"/>
                <a:cs typeface="Times New Roman" pitchFamily="18" charset="0"/>
              </a:rPr>
              <a:t>615.014</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M61</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Method Validation In Pharmaceutical Analisis </a:t>
            </a:r>
            <a:r>
              <a:rPr lang="ru-RU" sz="1200" b="0" cap="none" dirty="0" smtClean="0">
                <a:solidFill>
                  <a:schemeClr val="tx2">
                    <a:lumMod val="75000"/>
                  </a:schemeClr>
                </a:solidFill>
                <a:latin typeface="Times New Roman" pitchFamily="18" charset="0"/>
                <a:cs typeface="Times New Roman" pitchFamily="18" charset="0"/>
              </a:rPr>
              <a:t>: </a:t>
            </a:r>
            <a:r>
              <a:rPr lang="en-US" sz="1200" b="0" cap="none" dirty="0" smtClean="0">
                <a:solidFill>
                  <a:schemeClr val="tx2">
                    <a:lumMod val="75000"/>
                  </a:schemeClr>
                </a:solidFill>
                <a:latin typeface="Times New Roman" pitchFamily="18" charset="0"/>
                <a:cs typeface="Times New Roman" pitchFamily="18" charset="0"/>
              </a:rPr>
              <a:t>A Guide To Best Practice / Editors Dr. Joachim Ermer. - 2nd Ed. - Germany : Wiley-</a:t>
            </a:r>
            <a:r>
              <a:rPr lang="en-US" sz="1200" b="0" cap="none" dirty="0" err="1" smtClean="0">
                <a:solidFill>
                  <a:schemeClr val="tx2">
                    <a:lumMod val="75000"/>
                  </a:schemeClr>
                </a:solidFill>
                <a:latin typeface="Times New Roman" pitchFamily="18" charset="0"/>
                <a:cs typeface="Times New Roman" pitchFamily="18" charset="0"/>
              </a:rPr>
              <a:t>vch</a:t>
            </a:r>
            <a:r>
              <a:rPr lang="en-US" sz="1200" b="0" cap="none" dirty="0" smtClean="0">
                <a:solidFill>
                  <a:schemeClr val="tx2">
                    <a:lumMod val="75000"/>
                  </a:schemeClr>
                </a:solidFill>
                <a:latin typeface="Times New Roman" pitchFamily="18" charset="0"/>
                <a:cs typeface="Times New Roman" pitchFamily="18" charset="0"/>
              </a:rPr>
              <a:t>, 2015. </a:t>
            </a:r>
            <a:endParaRPr lang="ru-RU" sz="1200" b="0" cap="none" dirty="0">
              <a:solidFill>
                <a:schemeClr val="tx2">
                  <a:lumMod val="75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214810" y="642919"/>
            <a:ext cx="4000528" cy="5214974"/>
          </a:xfrm>
        </p:spPr>
        <p:txBody>
          <a:bodyPr>
            <a:normAutofit lnSpcReduction="10000"/>
          </a:bodyPr>
          <a:lstStyle/>
          <a:p>
            <a:pPr>
              <a:buNone/>
            </a:pPr>
            <a:r>
              <a:rPr lang="ru-RU" dirty="0" smtClean="0"/>
              <a:t>   </a:t>
            </a:r>
            <a:r>
              <a:rPr lang="en-US" sz="2000" dirty="0" smtClean="0"/>
              <a:t>This second edition of a global bestseller has been completely redesigned and extensively rewritten to take into account the new Quality by Design (QbD) and lifecycle concepts in pharmaceutical manufacturing.</a:t>
            </a:r>
            <a:br>
              <a:rPr lang="en-US" sz="2000" dirty="0" smtClean="0"/>
            </a:br>
            <a:r>
              <a:rPr lang="en-US" sz="2000" dirty="0" smtClean="0"/>
              <a:t/>
            </a:r>
            <a:br>
              <a:rPr lang="en-US" sz="2000" dirty="0" smtClean="0"/>
            </a:br>
            <a:r>
              <a:rPr lang="en-US" sz="2000" dirty="0" smtClean="0"/>
              <a:t>As in the first edition, the fundamental requirements for analytical method validation are covered, but the second edition describes how these are applied systematically throughout the entire analytical lifecycle. QbD principles </a:t>
            </a:r>
            <a:endParaRPr lang="ru-RU" sz="2000" dirty="0"/>
          </a:p>
        </p:txBody>
      </p:sp>
      <p:pic>
        <p:nvPicPr>
          <p:cNvPr id="37890" name="Picture 2"/>
          <p:cNvPicPr>
            <a:picLocks noChangeAspect="1" noChangeArrowheads="1"/>
          </p:cNvPicPr>
          <p:nvPr/>
        </p:nvPicPr>
        <p:blipFill>
          <a:blip r:embed="rId2"/>
          <a:srcRect/>
          <a:stretch>
            <a:fillRect/>
          </a:stretch>
        </p:blipFill>
        <p:spPr bwMode="auto">
          <a:xfrm>
            <a:off x="357158" y="428604"/>
            <a:ext cx="3636896" cy="5214974"/>
          </a:xfrm>
          <a:prstGeom prst="rect">
            <a:avLst/>
          </a:prstGeom>
          <a:noFill/>
          <a:ln w="9525">
            <a:noFill/>
            <a:miter lim="800000"/>
            <a:headEnd/>
            <a:tailEnd/>
          </a:ln>
          <a:effectLst>
            <a:glow rad="228600">
              <a:schemeClr val="accent1">
                <a:satMod val="175000"/>
                <a:alpha val="40000"/>
              </a:schemeClr>
            </a:glow>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457200" y="5786454"/>
            <a:ext cx="3543296" cy="928694"/>
          </a:xfrm>
        </p:spPr>
        <p:txBody>
          <a:bodyPr>
            <a:noAutofit/>
          </a:bodyPr>
          <a:lstStyle/>
          <a:p>
            <a:r>
              <a:rPr lang="en-US" sz="1200" b="1" dirty="0" smtClean="0">
                <a:solidFill>
                  <a:schemeClr val="tx2">
                    <a:lumMod val="75000"/>
                  </a:schemeClr>
                </a:solidFill>
                <a:latin typeface="Times New Roman" pitchFamily="18" charset="0"/>
                <a:cs typeface="Times New Roman" pitchFamily="18" charset="0"/>
              </a:rPr>
              <a:t>615.014</a:t>
            </a:r>
            <a:br>
              <a:rPr lang="en-US" sz="1200" b="1" dirty="0" smtClean="0">
                <a:solidFill>
                  <a:schemeClr val="tx2">
                    <a:lumMod val="75000"/>
                  </a:schemeClr>
                </a:solidFill>
                <a:latin typeface="Times New Roman" pitchFamily="18" charset="0"/>
                <a:cs typeface="Times New Roman" pitchFamily="18" charset="0"/>
              </a:rPr>
            </a:br>
            <a:r>
              <a:rPr lang="en-US" sz="1200" b="1" dirty="0" smtClean="0">
                <a:solidFill>
                  <a:schemeClr val="tx2">
                    <a:lumMod val="75000"/>
                  </a:schemeClr>
                </a:solidFill>
                <a:latin typeface="Times New Roman" pitchFamily="18" charset="0"/>
                <a:cs typeface="Times New Roman" pitchFamily="18" charset="0"/>
              </a:rPr>
              <a:t>C15</a:t>
            </a:r>
            <a:br>
              <a:rPr lang="en-US" sz="1200" b="1" dirty="0" smtClean="0">
                <a:solidFill>
                  <a:schemeClr val="tx2">
                    <a:lumMod val="75000"/>
                  </a:schemeClr>
                </a:solidFill>
                <a:latin typeface="Times New Roman" pitchFamily="18" charset="0"/>
                <a:cs typeface="Times New Roman" pitchFamily="18" charset="0"/>
              </a:rPr>
            </a:br>
            <a:r>
              <a:rPr lang="en-US" sz="1200" b="1" dirty="0" smtClean="0">
                <a:solidFill>
                  <a:schemeClr val="tx2">
                    <a:lumMod val="75000"/>
                  </a:schemeClr>
                </a:solidFill>
                <a:latin typeface="Times New Roman" pitchFamily="18" charset="0"/>
                <a:cs typeface="Times New Roman" pitchFamily="18" charset="0"/>
              </a:rPr>
              <a:t>Cairns, D. Essentials Of Pharmaceutical Chemistry :  D. Cairns. - 4th Ed. - London : [S. N.], 2013.</a:t>
            </a:r>
            <a:endParaRPr lang="ru-RU" sz="1200" b="1" dirty="0">
              <a:solidFill>
                <a:schemeClr val="tx2">
                  <a:lumMod val="75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071934" y="571481"/>
            <a:ext cx="3857652" cy="5572164"/>
          </a:xfrm>
        </p:spPr>
        <p:txBody>
          <a:bodyPr>
            <a:normAutofit fontScale="92500" lnSpcReduction="20000"/>
          </a:bodyPr>
          <a:lstStyle/>
          <a:p>
            <a:pPr>
              <a:buNone/>
            </a:pPr>
            <a:r>
              <a:rPr lang="ru-RU" sz="2200" dirty="0" smtClean="0"/>
              <a:t>     </a:t>
            </a:r>
            <a:r>
              <a:rPr lang="en-US" sz="2200" dirty="0" smtClean="0"/>
              <a:t>An introduction to pharmaceutical chemistry for undergraduate pharmacy, chemistry and medicinal chemistry students. Essentials of Pharmaceutical Chemistry is a chemistry introduction that covers all of the core material necessary to provide an understanding of the basic chemistry of drug molecules. Now a core text on many university courses, it contains numerous worked examples and problems. The 4th edition includes new chapters on Chromatographic Methods of Analysis, and Medicinal Chemistry - The Science of Drug Design</a:t>
            </a:r>
            <a:r>
              <a:rPr lang="en-US" dirty="0" smtClean="0"/>
              <a:t>.</a:t>
            </a:r>
            <a:endParaRPr lang="ru-RU" dirty="0"/>
          </a:p>
        </p:txBody>
      </p:sp>
      <p:pic>
        <p:nvPicPr>
          <p:cNvPr id="38914" name="Picture 2"/>
          <p:cNvPicPr>
            <a:picLocks noChangeAspect="1" noChangeArrowheads="1"/>
          </p:cNvPicPr>
          <p:nvPr/>
        </p:nvPicPr>
        <p:blipFill>
          <a:blip r:embed="rId2"/>
          <a:srcRect/>
          <a:stretch>
            <a:fillRect/>
          </a:stretch>
        </p:blipFill>
        <p:spPr bwMode="auto">
          <a:xfrm>
            <a:off x="500034" y="357166"/>
            <a:ext cx="3571900" cy="5352487"/>
          </a:xfrm>
          <a:prstGeom prst="rect">
            <a:avLst/>
          </a:prstGeom>
          <a:noFill/>
          <a:ln w="9525">
            <a:noFill/>
            <a:miter lim="800000"/>
            <a:headEnd/>
            <a:tailEnd/>
          </a:ln>
          <a:effectLst>
            <a:glow rad="228600">
              <a:schemeClr val="accent4">
                <a:satMod val="175000"/>
                <a:alpha val="40000"/>
              </a:schemeClr>
            </a:glo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357826"/>
            <a:ext cx="3008313" cy="1162050"/>
          </a:xfrm>
        </p:spPr>
        <p:txBody>
          <a:bodyPr/>
          <a:lstStyle/>
          <a:p>
            <a:r>
              <a:rPr lang="ru-RU" dirty="0" smtClean="0"/>
              <a:t/>
            </a:r>
            <a:br>
              <a:rPr lang="ru-RU" dirty="0" smtClean="0"/>
            </a:br>
            <a:endParaRPr lang="ru-RU" dirty="0"/>
          </a:p>
        </p:txBody>
      </p:sp>
      <p:sp>
        <p:nvSpPr>
          <p:cNvPr id="2049" name="Rectangle 1"/>
          <p:cNvSpPr>
            <a:spLocks noGrp="1" noChangeArrowheads="1"/>
          </p:cNvSpPr>
          <p:nvPr>
            <p:ph type="body" idx="2"/>
          </p:nvPr>
        </p:nvSpPr>
        <p:spPr bwMode="auto">
          <a:xfrm>
            <a:off x="4500562" y="5380672"/>
            <a:ext cx="4071967"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2">
                    <a:lumMod val="75000"/>
                  </a:schemeClr>
                </a:solidFill>
                <a:effectLst/>
                <a:latin typeface="Arial" pitchFamily="34" charset="0"/>
                <a:cs typeface="Arial" pitchFamily="34" charset="0"/>
              </a:rPr>
              <a:t>53</a:t>
            </a:r>
            <a:br>
              <a:rPr kumimoji="0" lang="ru-RU" b="1" i="0" u="none" strike="noStrike" cap="none" normalizeH="0" baseline="0" dirty="0" smtClean="0">
                <a:ln>
                  <a:noFill/>
                </a:ln>
                <a:solidFill>
                  <a:schemeClr val="tx2">
                    <a:lumMod val="75000"/>
                  </a:schemeClr>
                </a:solidFill>
                <a:effectLst/>
                <a:latin typeface="Arial" pitchFamily="34" charset="0"/>
                <a:cs typeface="Arial" pitchFamily="34" charset="0"/>
              </a:rPr>
            </a:br>
            <a:r>
              <a:rPr kumimoji="0" lang="ru-RU" b="1" i="0" u="none" strike="noStrike" cap="none" normalizeH="0" baseline="0" dirty="0" smtClean="0">
                <a:ln>
                  <a:noFill/>
                </a:ln>
                <a:solidFill>
                  <a:schemeClr val="tx2">
                    <a:lumMod val="75000"/>
                  </a:schemeClr>
                </a:solidFill>
                <a:effectLst/>
                <a:latin typeface="Arial" pitchFamily="34" charset="0"/>
                <a:cs typeface="Arial" pitchFamily="34" charset="0"/>
              </a:rPr>
              <a:t>D11</a:t>
            </a:r>
            <a:br>
              <a:rPr kumimoji="0" lang="ru-RU" b="1" i="0" u="none" strike="noStrike" cap="none" normalizeH="0" baseline="0" dirty="0" smtClean="0">
                <a:ln>
                  <a:noFill/>
                </a:ln>
                <a:solidFill>
                  <a:schemeClr val="tx2">
                    <a:lumMod val="75000"/>
                  </a:schemeClr>
                </a:solidFill>
                <a:effectLst/>
                <a:latin typeface="Arial" pitchFamily="34" charset="0"/>
                <a:cs typeface="Arial" pitchFamily="34" charset="0"/>
              </a:rPr>
            </a:br>
            <a:r>
              <a:rPr kumimoji="0" lang="ru-RU" b="1" i="0" u="none" strike="noStrike" cap="none" normalizeH="0" baseline="0" dirty="0" smtClean="0">
                <a:ln>
                  <a:noFill/>
                </a:ln>
                <a:solidFill>
                  <a:schemeClr val="tx2">
                    <a:lumMod val="75000"/>
                  </a:schemeClr>
                </a:solidFill>
                <a:effectLst/>
                <a:latin typeface="Arial" pitchFamily="34" charset="0"/>
                <a:cs typeface="Arial" pitchFamily="34" charset="0"/>
              </a:rPr>
              <a:t>Davidovits, P. Physics In Biology And Medicine : P. Davidovits. - 4th Ed. - Philadelphia : Elsevier, 2013. </a:t>
            </a:r>
            <a:br>
              <a:rPr kumimoji="0" lang="ru-RU" b="1" i="0" u="none" strike="noStrike" cap="none" normalizeH="0" baseline="0" dirty="0" smtClean="0">
                <a:ln>
                  <a:noFill/>
                </a:ln>
                <a:solidFill>
                  <a:schemeClr val="tx2">
                    <a:lumMod val="75000"/>
                  </a:schemeClr>
                </a:solidFill>
                <a:effectLst/>
                <a:latin typeface="Arial" pitchFamily="34" charset="0"/>
                <a:cs typeface="Arial" pitchFamily="34" charset="0"/>
              </a:rPr>
            </a:br>
            <a:endParaRPr kumimoji="0" lang="ru-RU" b="1"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i="0" u="none" strike="noStrike" cap="none" normalizeH="0" baseline="0" dirty="0" smtClean="0">
              <a:ln>
                <a:noFill/>
              </a:ln>
              <a:solidFill>
                <a:schemeClr val="tx1"/>
              </a:solidFill>
              <a:effectLst/>
              <a:latin typeface="Arial" pitchFamily="34" charset="0"/>
            </a:endParaRPr>
          </a:p>
        </p:txBody>
      </p:sp>
      <p:sp>
        <p:nvSpPr>
          <p:cNvPr id="3" name="Содержимое 2"/>
          <p:cNvSpPr>
            <a:spLocks noGrp="1"/>
          </p:cNvSpPr>
          <p:nvPr>
            <p:ph sz="half" idx="1"/>
          </p:nvPr>
        </p:nvSpPr>
        <p:spPr>
          <a:xfrm>
            <a:off x="0" y="1643050"/>
            <a:ext cx="4929190" cy="4286280"/>
          </a:xfrm>
        </p:spPr>
        <p:txBody>
          <a:bodyPr>
            <a:normAutofit/>
          </a:bodyPr>
          <a:lstStyle/>
          <a:p>
            <a:pPr>
              <a:buNone/>
            </a:pPr>
            <a:r>
              <a:rPr lang="ru-RU" sz="1800" i="1" dirty="0" smtClean="0"/>
              <a:t>      </a:t>
            </a:r>
            <a:r>
              <a:rPr lang="en-US" sz="1800" i="1" dirty="0" smtClean="0"/>
              <a:t>Physics in Biology and Medicine, Fourth Edition,</a:t>
            </a:r>
            <a:r>
              <a:rPr lang="en-US" sz="1800" dirty="0" smtClean="0"/>
              <a:t> covers topics in physics as they apply to the life sciences, specifically medicine, physiology, nursing and other applied health fields. This is a concise introductory paperback that provides practical techniques for applying knowledge of physics to the study of living systems and presents material in a straightforward manner requiring very little background in physics or biology. Applicable courses are Biophysics and Applied Physics.</a:t>
            </a:r>
            <a:endParaRPr lang="ru-RU" sz="1800" dirty="0"/>
          </a:p>
        </p:txBody>
      </p:sp>
      <p:pic>
        <p:nvPicPr>
          <p:cNvPr id="5" name="Picture 2"/>
          <p:cNvPicPr>
            <a:picLocks noChangeAspect="1" noChangeArrowheads="1"/>
          </p:cNvPicPr>
          <p:nvPr/>
        </p:nvPicPr>
        <p:blipFill>
          <a:blip r:embed="rId2"/>
          <a:srcRect/>
          <a:stretch>
            <a:fillRect/>
          </a:stretch>
        </p:blipFill>
        <p:spPr bwMode="auto">
          <a:xfrm rot="313308">
            <a:off x="4959022" y="355949"/>
            <a:ext cx="3341335" cy="5006985"/>
          </a:xfrm>
          <a:prstGeom prst="rect">
            <a:avLst/>
          </a:prstGeom>
          <a:ln>
            <a:headEnd/>
            <a:tailEnd/>
          </a:ln>
          <a:effectLst>
            <a:glow rad="228600">
              <a:schemeClr val="accent4">
                <a:satMod val="175000"/>
                <a:alpha val="40000"/>
              </a:schemeClr>
            </a:glow>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9058" y="5572140"/>
            <a:ext cx="5214942" cy="1071570"/>
          </a:xfrm>
        </p:spPr>
        <p:txBody>
          <a:bodyPr>
            <a:noAutofit/>
          </a:bodyPr>
          <a:lstStyle/>
          <a:p>
            <a:r>
              <a:rPr lang="en-US" sz="1200" b="0" cap="none" dirty="0" smtClean="0">
                <a:solidFill>
                  <a:schemeClr val="tx2">
                    <a:lumMod val="75000"/>
                  </a:schemeClr>
                </a:solidFill>
                <a:latin typeface="Times New Roman" pitchFamily="18" charset="0"/>
                <a:cs typeface="Times New Roman" pitchFamily="18" charset="0"/>
              </a:rPr>
              <a:t>615.014</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W32</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Watson, David G. Pharmaceutical Analysis </a:t>
            </a:r>
            <a:r>
              <a:rPr lang="ru-RU" sz="1200" b="0" cap="none" dirty="0" smtClean="0">
                <a:solidFill>
                  <a:schemeClr val="tx2">
                    <a:lumMod val="75000"/>
                  </a:schemeClr>
                </a:solidFill>
                <a:latin typeface="Times New Roman" pitchFamily="18" charset="0"/>
                <a:cs typeface="Times New Roman" pitchFamily="18" charset="0"/>
              </a:rPr>
              <a:t> : </a:t>
            </a:r>
            <a:r>
              <a:rPr lang="en-US" sz="1200" b="0" cap="none" dirty="0" smtClean="0">
                <a:solidFill>
                  <a:schemeClr val="tx2">
                    <a:lumMod val="75000"/>
                  </a:schemeClr>
                </a:solidFill>
                <a:latin typeface="Times New Roman" pitchFamily="18" charset="0"/>
                <a:cs typeface="Times New Roman" pitchFamily="18" charset="0"/>
              </a:rPr>
              <a:t>A Textboor For Pharmacy Students And Pharmaceutical Chemists / David G. Watson. - 4th Ed. - Philadelphia : Elsevier, 2017.</a:t>
            </a:r>
            <a:endParaRPr lang="ru-RU" sz="1200" b="0" cap="none" dirty="0">
              <a:solidFill>
                <a:schemeClr val="tx2">
                  <a:lumMod val="75000"/>
                </a:schemeClr>
              </a:solidFill>
              <a:latin typeface="Times New Roman" pitchFamily="18" charset="0"/>
              <a:cs typeface="Times New Roman" pitchFamily="18" charset="0"/>
            </a:endParaRPr>
          </a:p>
        </p:txBody>
      </p:sp>
      <p:sp>
        <p:nvSpPr>
          <p:cNvPr id="4" name="Текст 3"/>
          <p:cNvSpPr>
            <a:spLocks noGrp="1"/>
          </p:cNvSpPr>
          <p:nvPr>
            <p:ph type="body" idx="2"/>
          </p:nvPr>
        </p:nvSpPr>
        <p:spPr>
          <a:xfrm>
            <a:off x="571472" y="714357"/>
            <a:ext cx="3143272" cy="5214974"/>
          </a:xfrm>
        </p:spPr>
        <p:txBody>
          <a:bodyPr>
            <a:normAutofit/>
          </a:bodyPr>
          <a:lstStyle/>
          <a:p>
            <a:r>
              <a:rPr lang="en-US" sz="1800" dirty="0" smtClean="0"/>
              <a:t>Pharmaceutical analysis determines the purity, concentration, active compounds, shelf life, rate of absorption in the body, identity, stability, rate of release etc. of a drug. Testing a pharmaceutical product involves a variety of chemical, physical and microbiological analyses. It is reckoned that over GBP10 billion is spent annually in the UK alone on pharmaceutical analysis, and the analytical processes described in this book are used in industries as diverse </a:t>
            </a:r>
            <a:endParaRPr lang="ru-RU" sz="1800" dirty="0"/>
          </a:p>
        </p:txBody>
      </p:sp>
      <p:pic>
        <p:nvPicPr>
          <p:cNvPr id="39938" name="Picture 2"/>
          <p:cNvPicPr>
            <a:picLocks noGrp="1" noChangeAspect="1" noChangeArrowheads="1"/>
          </p:cNvPicPr>
          <p:nvPr>
            <p:ph sz="half" idx="1"/>
          </p:nvPr>
        </p:nvPicPr>
        <p:blipFill>
          <a:blip r:embed="rId2"/>
          <a:srcRect/>
          <a:stretch>
            <a:fillRect/>
          </a:stretch>
        </p:blipFill>
        <p:spPr bwMode="auto">
          <a:xfrm>
            <a:off x="4000496" y="357166"/>
            <a:ext cx="3943352" cy="5124304"/>
          </a:xfrm>
          <a:prstGeom prst="rect">
            <a:avLst/>
          </a:prstGeom>
          <a:noFill/>
          <a:ln w="9525">
            <a:noFill/>
            <a:miter lim="800000"/>
            <a:headEnd/>
            <a:tailEnd/>
          </a:ln>
          <a:effectLst>
            <a:glow rad="101600">
              <a:schemeClr val="accent6">
                <a:lumMod val="75000"/>
                <a:alpha val="60000"/>
              </a:schemeClr>
            </a:glo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48" y="5572140"/>
            <a:ext cx="4357718" cy="1071570"/>
          </a:xfrm>
        </p:spPr>
        <p:txBody>
          <a:bodyPr>
            <a:normAutofit/>
          </a:bodyPr>
          <a:lstStyle/>
          <a:p>
            <a:r>
              <a:rPr lang="en-US" sz="1200" b="0" cap="none" dirty="0" smtClean="0">
                <a:solidFill>
                  <a:schemeClr val="tx2">
                    <a:lumMod val="75000"/>
                  </a:schemeClr>
                </a:solidFill>
                <a:latin typeface="Times New Roman" pitchFamily="18" charset="0"/>
                <a:cs typeface="Times New Roman" pitchFamily="18" charset="0"/>
              </a:rPr>
              <a:t>616.89</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T27</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Taylor, Shelley E. Health Psychology </a:t>
            </a:r>
            <a:r>
              <a:rPr lang="ru-RU" sz="1200" b="0" cap="none" dirty="0" smtClean="0">
                <a:solidFill>
                  <a:schemeClr val="tx2">
                    <a:lumMod val="75000"/>
                  </a:schemeClr>
                </a:solidFill>
                <a:latin typeface="Times New Roman" pitchFamily="18" charset="0"/>
                <a:cs typeface="Times New Roman" pitchFamily="18" charset="0"/>
              </a:rPr>
              <a:t>: </a:t>
            </a:r>
            <a:r>
              <a:rPr lang="en-US" sz="1200" b="0" cap="none" dirty="0" smtClean="0">
                <a:solidFill>
                  <a:schemeClr val="tx2">
                    <a:lumMod val="75000"/>
                  </a:schemeClr>
                </a:solidFill>
                <a:latin typeface="Times New Roman" pitchFamily="18" charset="0"/>
                <a:cs typeface="Times New Roman" pitchFamily="18" charset="0"/>
              </a:rPr>
              <a:t>Shelley E. Taylor. - 9thed. - Los Angeles : Mcgraw-hill, 2015.</a:t>
            </a:r>
            <a:endParaRPr lang="ru-RU" sz="1200" b="0" cap="none" dirty="0">
              <a:solidFill>
                <a:schemeClr val="tx2">
                  <a:lumMod val="75000"/>
                </a:schemeClr>
              </a:solidFill>
              <a:latin typeface="Times New Roman" pitchFamily="18" charset="0"/>
              <a:cs typeface="Times New Roman" pitchFamily="18" charset="0"/>
            </a:endParaRPr>
          </a:p>
        </p:txBody>
      </p:sp>
      <p:sp>
        <p:nvSpPr>
          <p:cNvPr id="4" name="Текст 3"/>
          <p:cNvSpPr>
            <a:spLocks noGrp="1"/>
          </p:cNvSpPr>
          <p:nvPr>
            <p:ph type="body" idx="2"/>
          </p:nvPr>
        </p:nvSpPr>
        <p:spPr>
          <a:xfrm>
            <a:off x="457200" y="928670"/>
            <a:ext cx="3257544" cy="5000660"/>
          </a:xfrm>
        </p:spPr>
        <p:txBody>
          <a:bodyPr>
            <a:normAutofit/>
          </a:bodyPr>
          <a:lstStyle/>
          <a:p>
            <a:r>
              <a:rPr lang="en-US" sz="1800" dirty="0" smtClean="0"/>
              <a:t>Since the first edition was published in 1986, this textbook has helped thousands of college students learn how to maintain their health and guard against illness. The goal of the book has always been to make research accessible in a way that integrates theory with practical applications so that people can lead healthier lives. The importance of social relationships, health behaviors, and co-management of health and illness are themes that are woven throughout the text.</a:t>
            </a:r>
            <a:endParaRPr lang="ru-RU" sz="1800" dirty="0"/>
          </a:p>
        </p:txBody>
      </p:sp>
      <p:pic>
        <p:nvPicPr>
          <p:cNvPr id="32770" name="Picture 2"/>
          <p:cNvPicPr>
            <a:picLocks noGrp="1" noChangeAspect="1" noChangeArrowheads="1"/>
          </p:cNvPicPr>
          <p:nvPr>
            <p:ph sz="half" idx="1"/>
          </p:nvPr>
        </p:nvPicPr>
        <p:blipFill>
          <a:blip r:embed="rId2"/>
          <a:stretch>
            <a:fillRect/>
          </a:stretch>
        </p:blipFill>
        <p:spPr bwMode="auto">
          <a:xfrm>
            <a:off x="4143372" y="571480"/>
            <a:ext cx="3835605" cy="4857784"/>
          </a:xfrm>
          <a:prstGeom prst="rect">
            <a:avLst/>
          </a:prstGeom>
          <a:noFill/>
          <a:ln w="9525">
            <a:noFill/>
            <a:miter lim="800000"/>
            <a:headEnd/>
            <a:tailEnd/>
          </a:ln>
          <a:effectLst>
            <a:glow rad="228600">
              <a:schemeClr val="accent6">
                <a:satMod val="175000"/>
                <a:alpha val="40000"/>
              </a:schemeClr>
            </a:glo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5286388"/>
            <a:ext cx="4286280" cy="1428760"/>
          </a:xfrm>
        </p:spPr>
        <p:txBody>
          <a:bodyPr>
            <a:normAutofit/>
          </a:bodyPr>
          <a:lstStyle/>
          <a:p>
            <a:r>
              <a:rPr lang="ru-RU" sz="1200" b="0" cap="none" dirty="0" smtClean="0">
                <a:solidFill>
                  <a:schemeClr val="tx2">
                    <a:lumMod val="75000"/>
                  </a:schemeClr>
                </a:solidFill>
                <a:latin typeface="Times New Roman" pitchFamily="18" charset="0"/>
                <a:cs typeface="Times New Roman" pitchFamily="18" charset="0"/>
              </a:rPr>
              <a:t>616-093/098</a:t>
            </a:r>
            <a:br>
              <a:rPr lang="ru-RU" sz="1200" b="0" cap="none" dirty="0" smtClean="0">
                <a:solidFill>
                  <a:schemeClr val="tx2">
                    <a:lumMod val="75000"/>
                  </a:schemeClr>
                </a:solidFill>
                <a:latin typeface="Times New Roman" pitchFamily="18" charset="0"/>
                <a:cs typeface="Times New Roman" pitchFamily="18" charset="0"/>
              </a:rPr>
            </a:br>
            <a:r>
              <a:rPr lang="ru-RU" sz="1200" b="0" cap="none" dirty="0" smtClean="0">
                <a:solidFill>
                  <a:schemeClr val="tx2">
                    <a:lumMod val="75000"/>
                  </a:schemeClr>
                </a:solidFill>
                <a:latin typeface="Times New Roman" pitchFamily="18" charset="0"/>
                <a:cs typeface="Times New Roman" pitchFamily="18" charset="0"/>
              </a:rPr>
              <a:t>М96</a:t>
            </a:r>
            <a:br>
              <a:rPr lang="ru-RU"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Murray, Patrick R. Medical Microbiology </a:t>
            </a:r>
            <a:r>
              <a:rPr lang="ru-RU" sz="1200" b="0" cap="none" dirty="0" smtClean="0">
                <a:solidFill>
                  <a:schemeClr val="tx2">
                    <a:lumMod val="75000"/>
                  </a:schemeClr>
                </a:solidFill>
                <a:latin typeface="Times New Roman" pitchFamily="18" charset="0"/>
                <a:cs typeface="Times New Roman" pitchFamily="18" charset="0"/>
              </a:rPr>
              <a:t>: </a:t>
            </a:r>
            <a:r>
              <a:rPr lang="en-US" sz="1200" b="0" cap="none" dirty="0" smtClean="0">
                <a:solidFill>
                  <a:schemeClr val="tx2">
                    <a:lumMod val="75000"/>
                  </a:schemeClr>
                </a:solidFill>
                <a:latin typeface="Times New Roman" pitchFamily="18" charset="0"/>
                <a:cs typeface="Times New Roman" pitchFamily="18" charset="0"/>
              </a:rPr>
              <a:t>Patrick R. Murray, Ken S. Rosenthal, Michael A. Pfaller. - 8th Ed. - Philadelphia : Elsevier, 2016.</a:t>
            </a:r>
            <a:endParaRPr lang="ru-RU" sz="1200" b="0" cap="none" dirty="0">
              <a:solidFill>
                <a:schemeClr val="tx2">
                  <a:lumMod val="75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357686" y="357166"/>
            <a:ext cx="3786214" cy="6072231"/>
          </a:xfrm>
        </p:spPr>
        <p:txBody>
          <a:bodyPr>
            <a:normAutofit fontScale="55000" lnSpcReduction="20000"/>
          </a:bodyPr>
          <a:lstStyle/>
          <a:p>
            <a:pPr>
              <a:buNone/>
            </a:pPr>
            <a:r>
              <a:rPr lang="en-US" dirty="0" smtClean="0"/>
              <a:t>      </a:t>
            </a:r>
            <a:r>
              <a:rPr lang="en-US" sz="3600" dirty="0" smtClean="0"/>
              <a:t>Turn To </a:t>
            </a:r>
            <a:r>
              <a:rPr lang="en-US" sz="3600" i="1" dirty="0" smtClean="0"/>
              <a:t>Medical Microbiology, 8th Edition</a:t>
            </a:r>
            <a:r>
              <a:rPr lang="en-US" sz="3600" dirty="0" smtClean="0"/>
              <a:t> For A Thorough, Clinically Relevant Understanding Of Microbes And Their Diseases. This Succinct, Easy-to-use Text Presents The Fundamentals Of Microbiology And Immunology In A Clearly Written, Engaging Manner―effectively Preparing You For Your Courses, Exams, And Beyond.</a:t>
            </a:r>
          </a:p>
          <a:p>
            <a:pPr>
              <a:buNone/>
            </a:pPr>
            <a:r>
              <a:rPr lang="en-US" sz="3600" dirty="0" smtClean="0"/>
              <a:t>      Coverage Of Basic Principles, Immunology, Laboratory Diagnosis, Bacteriology, Virology, Mycology, And Parasitology Help You Master The Essentials.</a:t>
            </a:r>
          </a:p>
          <a:p>
            <a:pPr>
              <a:buNone/>
            </a:pPr>
            <a:endParaRPr lang="ru-RU" sz="3600" dirty="0"/>
          </a:p>
        </p:txBody>
      </p:sp>
      <p:pic>
        <p:nvPicPr>
          <p:cNvPr id="33794" name="Picture 2"/>
          <p:cNvPicPr>
            <a:picLocks noChangeAspect="1" noChangeArrowheads="1"/>
          </p:cNvPicPr>
          <p:nvPr/>
        </p:nvPicPr>
        <p:blipFill>
          <a:blip r:embed="rId2"/>
          <a:srcRect/>
          <a:stretch>
            <a:fillRect/>
          </a:stretch>
        </p:blipFill>
        <p:spPr bwMode="auto">
          <a:xfrm rot="21293751">
            <a:off x="218802" y="423137"/>
            <a:ext cx="3993632" cy="50967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714480" y="5286388"/>
            <a:ext cx="6286544" cy="1428760"/>
          </a:xfrm>
        </p:spPr>
        <p:txBody>
          <a:bodyPr>
            <a:normAutofit/>
          </a:bodyPr>
          <a:lstStyle/>
          <a:p>
            <a:r>
              <a:rPr lang="en-US" sz="1200" b="0" cap="none" dirty="0" smtClean="0">
                <a:solidFill>
                  <a:schemeClr val="tx2">
                    <a:lumMod val="75000"/>
                  </a:schemeClr>
                </a:solidFill>
                <a:latin typeface="Times New Roman" pitchFamily="18" charset="0"/>
                <a:cs typeface="Times New Roman" pitchFamily="18" charset="0"/>
              </a:rPr>
              <a:t>616-093/-098</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L44</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Levinson, Warren Review Medical Microbiology And Immunology  </a:t>
            </a:r>
            <a:r>
              <a:rPr lang="en-US" sz="1200" b="0" cap="none" smtClean="0">
                <a:solidFill>
                  <a:schemeClr val="tx2">
                    <a:lumMod val="75000"/>
                  </a:schemeClr>
                </a:solidFill>
                <a:latin typeface="Times New Roman" pitchFamily="18" charset="0"/>
                <a:cs typeface="Times New Roman" pitchFamily="18" charset="0"/>
              </a:rPr>
              <a:t>:  </a:t>
            </a:r>
            <a:r>
              <a:rPr lang="en-US" sz="1200" b="0" cap="none" dirty="0" smtClean="0">
                <a:solidFill>
                  <a:schemeClr val="tx2">
                    <a:lumMod val="75000"/>
                  </a:schemeClr>
                </a:solidFill>
                <a:latin typeface="Times New Roman" pitchFamily="18" charset="0"/>
                <a:cs typeface="Times New Roman" pitchFamily="18" charset="0"/>
              </a:rPr>
              <a:t>Warren Levinson. - New York : [S. N.], 2016.</a:t>
            </a:r>
            <a:endParaRPr lang="ru-RU" sz="1200" b="0" cap="none" dirty="0">
              <a:solidFill>
                <a:schemeClr val="tx2">
                  <a:lumMod val="75000"/>
                </a:schemeClr>
              </a:solidFill>
              <a:latin typeface="Times New Roman" pitchFamily="18" charset="0"/>
              <a:cs typeface="Times New Roman" pitchFamily="18" charset="0"/>
            </a:endParaRPr>
          </a:p>
        </p:txBody>
      </p:sp>
      <p:pic>
        <p:nvPicPr>
          <p:cNvPr id="34818" name="Picture 2"/>
          <p:cNvPicPr>
            <a:picLocks noGrp="1" noChangeAspect="1" noChangeArrowheads="1"/>
          </p:cNvPicPr>
          <p:nvPr>
            <p:ph sz="half" idx="1"/>
          </p:nvPr>
        </p:nvPicPr>
        <p:blipFill>
          <a:blip r:embed="rId2"/>
          <a:srcRect/>
          <a:stretch>
            <a:fillRect/>
          </a:stretch>
        </p:blipFill>
        <p:spPr bwMode="auto">
          <a:xfrm>
            <a:off x="2000232" y="285728"/>
            <a:ext cx="4214842" cy="54424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24" y="5643578"/>
            <a:ext cx="4286280" cy="1000132"/>
          </a:xfrm>
        </p:spPr>
        <p:txBody>
          <a:bodyPr>
            <a:normAutofit/>
          </a:bodyPr>
          <a:lstStyle/>
          <a:p>
            <a:r>
              <a:rPr lang="en-US" sz="1200" b="0" cap="none" dirty="0" smtClean="0">
                <a:solidFill>
                  <a:schemeClr val="tx2">
                    <a:lumMod val="75000"/>
                  </a:schemeClr>
                </a:solidFill>
                <a:latin typeface="Times New Roman" pitchFamily="18" charset="0"/>
                <a:cs typeface="Times New Roman" pitchFamily="18" charset="0"/>
              </a:rPr>
              <a:t>616-083</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F97</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Fundamentals Of Nursing  : Patricia A. Potter [And Etc.]. - Philadelphia : Elsevier, 2017</a:t>
            </a:r>
            <a:endParaRPr lang="ru-RU" sz="1200" b="0" cap="none" dirty="0">
              <a:solidFill>
                <a:schemeClr val="tx2">
                  <a:lumMod val="75000"/>
                </a:schemeClr>
              </a:solidFill>
              <a:latin typeface="Times New Roman" pitchFamily="18" charset="0"/>
              <a:cs typeface="Times New Roman" pitchFamily="18" charset="0"/>
            </a:endParaRPr>
          </a:p>
        </p:txBody>
      </p:sp>
      <p:sp>
        <p:nvSpPr>
          <p:cNvPr id="4" name="Текст 3"/>
          <p:cNvSpPr>
            <a:spLocks noGrp="1"/>
          </p:cNvSpPr>
          <p:nvPr>
            <p:ph type="body" idx="2"/>
          </p:nvPr>
        </p:nvSpPr>
        <p:spPr>
          <a:xfrm>
            <a:off x="214282" y="857233"/>
            <a:ext cx="4000528" cy="4714908"/>
          </a:xfrm>
        </p:spPr>
        <p:txBody>
          <a:bodyPr>
            <a:noAutofit/>
          </a:bodyPr>
          <a:lstStyle/>
          <a:p>
            <a:r>
              <a:rPr lang="en-US" sz="1800" dirty="0" smtClean="0"/>
              <a:t>It’s your complete guide to nursing ― from basic concepts to essential skills!</a:t>
            </a:r>
            <a:r>
              <a:rPr lang="en-US" sz="1800" b="1" dirty="0" smtClean="0"/>
              <a:t> Fundamentals of Nursing, 9th Edition</a:t>
            </a:r>
            <a:r>
              <a:rPr lang="en-US" sz="1800" dirty="0" smtClean="0"/>
              <a:t> prepares you to succeed as a nurse by providing a solid foundation in critical thinking, evidence-based practice, nursing theory, and safe clinical care in all settings. With illustrated, step-by-step guidelines, this book makes it easy to learn important skills and procedures. Care plans are presented within a nursing process framework, and case studies show how to apply concepts to nursing practice. From an expert author team led by Patricia Potter and </a:t>
            </a:r>
            <a:endParaRPr lang="ru-RU" sz="1800" dirty="0"/>
          </a:p>
        </p:txBody>
      </p:sp>
      <p:pic>
        <p:nvPicPr>
          <p:cNvPr id="35842" name="Picture 2"/>
          <p:cNvPicPr>
            <a:picLocks noGrp="1" noChangeAspect="1" noChangeArrowheads="1"/>
          </p:cNvPicPr>
          <p:nvPr>
            <p:ph sz="half" idx="1"/>
          </p:nvPr>
        </p:nvPicPr>
        <p:blipFill>
          <a:blip r:embed="rId2"/>
          <a:srcRect/>
          <a:stretch>
            <a:fillRect/>
          </a:stretch>
        </p:blipFill>
        <p:spPr bwMode="auto">
          <a:xfrm>
            <a:off x="4572000" y="428604"/>
            <a:ext cx="3918353"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3438" y="571480"/>
            <a:ext cx="3214710" cy="4000528"/>
          </a:xfrm>
          <a:effectLst>
            <a:glow rad="101600">
              <a:schemeClr val="accent6">
                <a:satMod val="175000"/>
                <a:alpha val="40000"/>
              </a:schemeClr>
            </a:glow>
          </a:effectLst>
        </p:spPr>
        <p:txBody>
          <a:bodyPr>
            <a:noAutofit/>
          </a:bodyPr>
          <a:lstStyle/>
          <a:p>
            <a:r>
              <a:rPr lang="en-US" sz="1600" b="0" i="1" cap="none" dirty="0" smtClean="0">
                <a:solidFill>
                  <a:schemeClr val="tx1"/>
                </a:solidFill>
                <a:latin typeface="Times New Roman" pitchFamily="18" charset="0"/>
                <a:cs typeface="Times New Roman" pitchFamily="18" charset="0"/>
              </a:rPr>
              <a:t>Lippincott Illustrated Reviews: Biochemistry</a:t>
            </a:r>
            <a:r>
              <a:rPr lang="ru-RU" sz="1600" b="0" i="1" cap="none" dirty="0" smtClean="0">
                <a:solidFill>
                  <a:schemeClr val="tx1"/>
                </a:solidFill>
                <a:latin typeface="Times New Roman" pitchFamily="18" charset="0"/>
                <a:cs typeface="Times New Roman" pitchFamily="18" charset="0"/>
              </a:rPr>
              <a:t> </a:t>
            </a:r>
            <a:r>
              <a:rPr lang="en-US" sz="1600" b="0" cap="none" dirty="0" smtClean="0">
                <a:solidFill>
                  <a:schemeClr val="tx1"/>
                </a:solidFill>
                <a:latin typeface="Times New Roman" pitchFamily="18" charset="0"/>
                <a:cs typeface="Times New Roman" pitchFamily="18" charset="0"/>
              </a:rPr>
              <a:t> Is The Long-established, First-and-best Resource For The Essentials Of Biochemistry. Students Rely On This Text To Help Them Quickly Review, Assimilate, And Integrate Large Amounts Of Critical And Complex Information. For More Than Two Decades, Faculty And Students Have Praised This Best-selling Biochemistry Textbook For Its Matchless Illustrations That Make Concepts Come To Life.</a:t>
            </a:r>
            <a:endParaRPr lang="ru-RU" sz="1600" b="0" cap="none" dirty="0">
              <a:solidFill>
                <a:schemeClr val="tx1"/>
              </a:solidFill>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3"/>
          <a:srcRect/>
          <a:stretch>
            <a:fillRect/>
          </a:stretch>
        </p:blipFill>
        <p:spPr bwMode="auto">
          <a:xfrm rot="21127361">
            <a:off x="664500" y="570872"/>
            <a:ext cx="3443725" cy="4722147"/>
          </a:xfrm>
          <a:prstGeom prst="rect">
            <a:avLst/>
          </a:prstGeom>
          <a:ln>
            <a:headEnd/>
            <a:tailEnd/>
          </a:ln>
          <a:effectLst>
            <a:glow rad="2286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pic>
      <p:sp>
        <p:nvSpPr>
          <p:cNvPr id="37889" name="Rectangle 1"/>
          <p:cNvSpPr>
            <a:spLocks noChangeArrowheads="1"/>
          </p:cNvSpPr>
          <p:nvPr/>
        </p:nvSpPr>
        <p:spPr bwMode="auto">
          <a:xfrm>
            <a:off x="-214346" y="5572140"/>
            <a:ext cx="464347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577.1</a:t>
            </a:r>
            <a:br>
              <a:rPr kumimoji="0" lang="ru-RU" sz="12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br>
            <a:r>
              <a:rPr kumimoji="0" lang="ru-RU" sz="12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F42</a:t>
            </a:r>
            <a:br>
              <a:rPr kumimoji="0" lang="ru-RU" sz="12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br>
            <a:r>
              <a:rPr kumimoji="0" lang="ru-RU" sz="1200" b="1" i="0" u="none" strike="noStrike" cap="none" normalizeH="0" baseline="0" dirty="0" err="1" smtClean="0">
                <a:ln>
                  <a:noFill/>
                </a:ln>
                <a:solidFill>
                  <a:schemeClr val="tx2">
                    <a:lumMod val="75000"/>
                  </a:schemeClr>
                </a:solidFill>
                <a:effectLst/>
                <a:latin typeface="Times New Roman" pitchFamily="18" charset="0"/>
                <a:cs typeface="Times New Roman" pitchFamily="18" charset="0"/>
              </a:rPr>
              <a:t>Ferrier</a:t>
            </a:r>
            <a:r>
              <a:rPr kumimoji="0" lang="ru-RU" sz="12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 </a:t>
            </a:r>
            <a:r>
              <a:rPr kumimoji="0" lang="ru-RU" sz="1200" b="1" i="0" u="none" strike="noStrike" cap="none" normalizeH="0" baseline="0" dirty="0" err="1" smtClean="0">
                <a:ln>
                  <a:noFill/>
                </a:ln>
                <a:solidFill>
                  <a:schemeClr val="tx2">
                    <a:lumMod val="75000"/>
                  </a:schemeClr>
                </a:solidFill>
                <a:effectLst/>
                <a:latin typeface="Times New Roman" pitchFamily="18" charset="0"/>
                <a:cs typeface="Times New Roman" pitchFamily="18" charset="0"/>
              </a:rPr>
              <a:t>Denise</a:t>
            </a:r>
            <a:r>
              <a:rPr kumimoji="0" lang="ru-RU" sz="12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 R. </a:t>
            </a:r>
            <a:r>
              <a:rPr kumimoji="0" lang="ru-RU" sz="1200" b="1" i="0" u="none" strike="noStrike" cap="none" normalizeH="0" baseline="0" dirty="0" err="1" smtClean="0">
                <a:ln>
                  <a:noFill/>
                </a:ln>
                <a:solidFill>
                  <a:schemeClr val="tx2">
                    <a:lumMod val="75000"/>
                  </a:schemeClr>
                </a:solidFill>
                <a:effectLst/>
                <a:latin typeface="Times New Roman" pitchFamily="18" charset="0"/>
                <a:cs typeface="Times New Roman" pitchFamily="18" charset="0"/>
              </a:rPr>
              <a:t>Biochemistry</a:t>
            </a:r>
            <a:r>
              <a:rPr kumimoji="0" lang="ru-RU" sz="12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 </a:t>
            </a:r>
            <a:r>
              <a:rPr kumimoji="0" lang="ru-RU" sz="1200" b="1" i="0" u="none" strike="noStrike" cap="none" normalizeH="0" baseline="0" dirty="0" err="1" smtClean="0">
                <a:ln>
                  <a:noFill/>
                </a:ln>
                <a:solidFill>
                  <a:schemeClr val="tx2">
                    <a:lumMod val="75000"/>
                  </a:schemeClr>
                </a:solidFill>
                <a:effectLst/>
                <a:latin typeface="Times New Roman" pitchFamily="18" charset="0"/>
                <a:cs typeface="Times New Roman" pitchFamily="18" charset="0"/>
              </a:rPr>
              <a:t>Lippincott's</a:t>
            </a:r>
            <a:r>
              <a:rPr kumimoji="0" lang="ru-RU" sz="12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 Illustrated </a:t>
            </a:r>
            <a:r>
              <a:rPr kumimoji="0" lang="ru-RU" sz="1200" b="1" i="0" u="none" strike="noStrike" cap="none" normalizeH="0" baseline="0" dirty="0" err="1" smtClean="0">
                <a:ln>
                  <a:noFill/>
                </a:ln>
                <a:solidFill>
                  <a:schemeClr val="tx2">
                    <a:lumMod val="75000"/>
                  </a:schemeClr>
                </a:solidFill>
                <a:effectLst/>
                <a:latin typeface="Times New Roman" pitchFamily="18" charset="0"/>
                <a:cs typeface="Times New Roman" pitchFamily="18" charset="0"/>
              </a:rPr>
              <a:t>Reviews</a:t>
            </a:r>
            <a:r>
              <a:rPr kumimoji="0" lang="ru-RU" sz="12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 : </a:t>
            </a:r>
            <a:r>
              <a:rPr kumimoji="0" lang="ru-RU" sz="1200" b="1" i="0" u="none" strike="noStrike" cap="none" normalizeH="0" baseline="0" dirty="0" err="1" smtClean="0">
                <a:ln>
                  <a:noFill/>
                </a:ln>
                <a:solidFill>
                  <a:schemeClr val="tx2">
                    <a:lumMod val="75000"/>
                  </a:schemeClr>
                </a:solidFill>
                <a:effectLst/>
                <a:latin typeface="Times New Roman" pitchFamily="18" charset="0"/>
                <a:cs typeface="Times New Roman" pitchFamily="18" charset="0"/>
              </a:rPr>
              <a:t>Denise</a:t>
            </a:r>
            <a:r>
              <a:rPr kumimoji="0" lang="ru-RU" sz="12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 R. </a:t>
            </a:r>
            <a:r>
              <a:rPr kumimoji="0" lang="ru-RU" sz="1200" b="1" i="0" u="none" strike="noStrike" cap="none" normalizeH="0" baseline="0" dirty="0" err="1" smtClean="0">
                <a:ln>
                  <a:noFill/>
                </a:ln>
                <a:solidFill>
                  <a:schemeClr val="tx2">
                    <a:lumMod val="75000"/>
                  </a:schemeClr>
                </a:solidFill>
                <a:effectLst/>
                <a:latin typeface="Times New Roman" pitchFamily="18" charset="0"/>
                <a:cs typeface="Times New Roman" pitchFamily="18" charset="0"/>
              </a:rPr>
              <a:t>Ferrier</a:t>
            </a:r>
            <a:r>
              <a:rPr kumimoji="0" lang="ru-RU" sz="12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 - 7th Ed. - Philadelphia : Wolters Kluwer, 2017.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7" y="5500702"/>
            <a:ext cx="3571901" cy="1214446"/>
          </a:xfrm>
        </p:spPr>
        <p:txBody>
          <a:bodyPr>
            <a:noAutofit/>
          </a:bodyPr>
          <a:lstStyle/>
          <a:p>
            <a:r>
              <a:rPr lang="en-US" sz="1200" b="0" cap="none" dirty="0" smtClean="0">
                <a:solidFill>
                  <a:schemeClr val="tx2">
                    <a:lumMod val="75000"/>
                  </a:schemeClr>
                </a:solidFill>
                <a:latin typeface="Times New Roman" pitchFamily="18" charset="0"/>
                <a:cs typeface="Times New Roman" pitchFamily="18" charset="0"/>
              </a:rPr>
              <a:t>577.1</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Z94</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Zurabyan, S. E. Fundamentals Of Bioorganic Chemistry = </a:t>
            </a:r>
            <a:r>
              <a:rPr lang="ru-RU" sz="1200" b="0" cap="none" dirty="0" smtClean="0">
                <a:solidFill>
                  <a:schemeClr val="tx2">
                    <a:lumMod val="75000"/>
                  </a:schemeClr>
                </a:solidFill>
                <a:latin typeface="Times New Roman" pitchFamily="18" charset="0"/>
                <a:cs typeface="Times New Roman" pitchFamily="18" charset="0"/>
              </a:rPr>
              <a:t>Основы Биоорганической Химии - </a:t>
            </a:r>
            <a:r>
              <a:rPr lang="en-US" sz="1200" b="0" cap="none" dirty="0" smtClean="0">
                <a:solidFill>
                  <a:schemeClr val="tx2">
                    <a:lumMod val="75000"/>
                  </a:schemeClr>
                </a:solidFill>
                <a:latin typeface="Times New Roman" pitchFamily="18" charset="0"/>
                <a:cs typeface="Times New Roman" pitchFamily="18" charset="0"/>
              </a:rPr>
              <a:t>M. : </a:t>
            </a:r>
            <a:r>
              <a:rPr lang="en-US" sz="1200" b="0" cap="none" dirty="0" err="1" smtClean="0">
                <a:solidFill>
                  <a:schemeClr val="tx2">
                    <a:lumMod val="75000"/>
                  </a:schemeClr>
                </a:solidFill>
                <a:latin typeface="Times New Roman" pitchFamily="18" charset="0"/>
                <a:cs typeface="Times New Roman" pitchFamily="18" charset="0"/>
              </a:rPr>
              <a:t>Geotar</a:t>
            </a:r>
            <a:r>
              <a:rPr lang="en-US" sz="1200" b="0" cap="none" dirty="0" smtClean="0">
                <a:solidFill>
                  <a:schemeClr val="tx2">
                    <a:lumMod val="75000"/>
                  </a:schemeClr>
                </a:solidFill>
                <a:latin typeface="Times New Roman" pitchFamily="18" charset="0"/>
                <a:cs typeface="Times New Roman" pitchFamily="18" charset="0"/>
              </a:rPr>
              <a:t>-media, 2015.</a:t>
            </a:r>
            <a:endParaRPr lang="ru-RU" sz="1200" b="0" cap="none" dirty="0">
              <a:solidFill>
                <a:schemeClr val="tx2">
                  <a:lumMod val="75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214810" y="428604"/>
            <a:ext cx="4000528" cy="5857917"/>
          </a:xfrm>
        </p:spPr>
        <p:txBody>
          <a:bodyPr>
            <a:normAutofit fontScale="55000" lnSpcReduction="20000"/>
          </a:bodyPr>
          <a:lstStyle/>
          <a:p>
            <a:pPr>
              <a:buNone/>
            </a:pPr>
            <a:r>
              <a:rPr lang="ru-RU" dirty="0" smtClean="0"/>
              <a:t>       </a:t>
            </a:r>
            <a:r>
              <a:rPr lang="en-US" dirty="0" smtClean="0"/>
              <a:t>The textbook is based on modern organic chemistry and considers the structure and chemical transformations of organic compounds, especially those that have biological importance. Special attention is given to the chemical reactions that have analogies in living systems. The book contains about 250 problems on all topics and solutions for them.</a:t>
            </a:r>
            <a:endParaRPr lang="ru-RU" dirty="0" smtClean="0"/>
          </a:p>
          <a:p>
            <a:pPr>
              <a:buNone/>
            </a:pPr>
            <a:r>
              <a:rPr lang="ru-RU" dirty="0" smtClean="0"/>
              <a:t>       </a:t>
            </a:r>
            <a:r>
              <a:rPr lang="en-US" dirty="0" smtClean="0"/>
              <a:t>This book conforms to the Federal educational program on Bioorganic Chemistry for medi­cal schools and universities. It is meant for students who study Bioorganic Chemistry during one term. The book may also be useful for teachers and students of specialized secondary schools with instruction conducted in English and colleges, whose main interest is medicine, pharmacy, biology and agriculture.</a:t>
            </a:r>
            <a:endParaRPr lang="ru-RU" dirty="0" smtClean="0"/>
          </a:p>
          <a:p>
            <a:pPr>
              <a:buNone/>
            </a:pPr>
            <a:endParaRPr lang="ru-RU" dirty="0"/>
          </a:p>
        </p:txBody>
      </p:sp>
      <p:pic>
        <p:nvPicPr>
          <p:cNvPr id="16386" name="Picture 2"/>
          <p:cNvPicPr>
            <a:picLocks noChangeAspect="1" noChangeArrowheads="1"/>
          </p:cNvPicPr>
          <p:nvPr/>
        </p:nvPicPr>
        <p:blipFill>
          <a:blip r:embed="rId2"/>
          <a:srcRect/>
          <a:stretch>
            <a:fillRect/>
          </a:stretch>
        </p:blipFill>
        <p:spPr bwMode="auto">
          <a:xfrm>
            <a:off x="428596" y="357166"/>
            <a:ext cx="3571900" cy="5314007"/>
          </a:xfrm>
          <a:prstGeom prst="rect">
            <a:avLst/>
          </a:prstGeom>
          <a:noFill/>
          <a:ln w="9525">
            <a:noFill/>
            <a:miter lim="800000"/>
            <a:headEnd/>
            <a:tailEnd/>
          </a:ln>
          <a:effectLst>
            <a:glow rad="228600">
              <a:schemeClr val="accent3">
                <a:alpha val="40000"/>
              </a:schemeClr>
            </a:glow>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5214950"/>
            <a:ext cx="3786214" cy="1500198"/>
          </a:xfrm>
        </p:spPr>
        <p:txBody>
          <a:bodyPr>
            <a:normAutofit/>
          </a:bodyPr>
          <a:lstStyle/>
          <a:p>
            <a:r>
              <a:rPr lang="en-US" sz="1200" b="0" cap="none" dirty="0" smtClean="0">
                <a:solidFill>
                  <a:schemeClr val="tx2">
                    <a:lumMod val="75000"/>
                  </a:schemeClr>
                </a:solidFill>
                <a:latin typeface="Times New Roman" pitchFamily="18" charset="0"/>
                <a:cs typeface="Times New Roman" pitchFamily="18" charset="0"/>
              </a:rPr>
              <a:t>577.2</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C77</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Cooper, Geoffrey M. The Cell A Molecular Approach  :  Geoffrey M. Cooper, Robert E. Hausman. - 7th Ed. - U. S. A. : Boston University, 2016.</a:t>
            </a:r>
            <a:endParaRPr lang="ru-RU" sz="1200" b="0" cap="none" dirty="0">
              <a:solidFill>
                <a:schemeClr val="tx2">
                  <a:lumMod val="75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214810" y="357167"/>
            <a:ext cx="3714776" cy="5572164"/>
          </a:xfrm>
        </p:spPr>
        <p:txBody>
          <a:bodyPr>
            <a:normAutofit fontScale="85000" lnSpcReduction="20000"/>
          </a:bodyPr>
          <a:lstStyle/>
          <a:p>
            <a:pPr>
              <a:buNone/>
            </a:pPr>
            <a:r>
              <a:rPr lang="ru-RU" dirty="0" smtClean="0"/>
              <a:t>     </a:t>
            </a:r>
            <a:r>
              <a:rPr lang="en-US" sz="2200" dirty="0" smtClean="0"/>
              <a:t>Teaching cell biology can be a daunting task because the field is so vast and rapidly moving, characterized by a continual explosion of new information. The challenge is how to teach students the fundamental concepts without becoming bogged down in details. Students need to understand the principles of cell biology and be able to appreciate new advances, rather than just memorizing "the facts" as we see them today. At the same time, the material must be presented in sufficient depth to thoughtfully engage students and provide a sound basis for </a:t>
            </a:r>
            <a:endParaRPr lang="ru-RU" sz="2200" dirty="0"/>
          </a:p>
        </p:txBody>
      </p:sp>
      <p:pic>
        <p:nvPicPr>
          <p:cNvPr id="17410" name="Picture 2"/>
          <p:cNvPicPr>
            <a:picLocks noChangeAspect="1" noChangeArrowheads="1"/>
          </p:cNvPicPr>
          <p:nvPr/>
        </p:nvPicPr>
        <p:blipFill>
          <a:blip r:embed="rId3"/>
          <a:srcRect/>
          <a:stretch>
            <a:fillRect/>
          </a:stretch>
        </p:blipFill>
        <p:spPr bwMode="auto">
          <a:xfrm rot="21204667">
            <a:off x="475707" y="671720"/>
            <a:ext cx="3265462" cy="4744613"/>
          </a:xfrm>
          <a:prstGeom prst="rect">
            <a:avLst/>
          </a:prstGeom>
          <a:noFill/>
          <a:ln w="9525">
            <a:noFill/>
            <a:miter lim="800000"/>
            <a:headEnd/>
            <a:tailEnd/>
          </a:ln>
          <a:effectLst>
            <a:glow rad="228600">
              <a:schemeClr val="accent1">
                <a:satMod val="175000"/>
                <a:alpha val="40000"/>
              </a:schemeClr>
            </a:glow>
          </a:effectLst>
          <a:scene3d>
            <a:camera prst="orthographicFront"/>
            <a:lightRig rig="threePt" dir="t"/>
          </a:scene3d>
          <a:sp3d>
            <a:bevelT w="165100" prst="coolSlant"/>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72074"/>
            <a:ext cx="3643338" cy="1643074"/>
          </a:xfrm>
        </p:spPr>
        <p:txBody>
          <a:bodyPr>
            <a:normAutofit/>
          </a:bodyPr>
          <a:lstStyle/>
          <a:p>
            <a:r>
              <a:rPr lang="en-US" sz="1200" b="0" cap="none" dirty="0" smtClean="0">
                <a:solidFill>
                  <a:schemeClr val="tx2">
                    <a:lumMod val="75000"/>
                  </a:schemeClr>
                </a:solidFill>
                <a:latin typeface="Times New Roman" pitchFamily="18" charset="0"/>
                <a:cs typeface="Times New Roman" pitchFamily="18" charset="0"/>
              </a:rPr>
              <a:t>577.2</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M79</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Molecular Biology Of The Cell  :  B. Alberts [And Etc.]. - 6th Ed. - New York : Garland Science, 2015.</a:t>
            </a:r>
            <a:endParaRPr lang="ru-RU" sz="1200" b="0" cap="none" dirty="0">
              <a:solidFill>
                <a:schemeClr val="tx2">
                  <a:lumMod val="75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000496" y="1000108"/>
            <a:ext cx="4214842" cy="4572032"/>
          </a:xfrm>
        </p:spPr>
        <p:txBody>
          <a:bodyPr>
            <a:normAutofit fontScale="92500" lnSpcReduction="20000"/>
          </a:bodyPr>
          <a:lstStyle/>
          <a:p>
            <a:pPr>
              <a:buNone/>
            </a:pPr>
            <a:r>
              <a:rPr lang="ru-RU" sz="2000" dirty="0" smtClean="0"/>
              <a:t>     </a:t>
            </a:r>
            <a:r>
              <a:rPr lang="en-US" sz="2000" dirty="0" smtClean="0"/>
              <a:t>As the amount of information in biology expands dramatically, it becomes increasingly important for textbooks to distill the vast amount of scientific knowledge into concise principles and enduring concepts. As with previous editions, </a:t>
            </a:r>
            <a:r>
              <a:rPr lang="en-US" sz="2000" i="1" dirty="0" smtClean="0"/>
              <a:t>Molecular Biology of the Cell</a:t>
            </a:r>
            <a:r>
              <a:rPr lang="en-US" sz="2000" dirty="0" smtClean="0"/>
              <a:t>, Sixth Edition accomplishes this goal with clear writing and beautiful illustrations. The Sixth Edition has been extensively revised and updated with the latest research in the field of cell biology, and it provides an exceptional framework for teaching and learning.</a:t>
            </a:r>
            <a:endParaRPr lang="ru-RU" sz="2000" dirty="0"/>
          </a:p>
        </p:txBody>
      </p:sp>
      <p:pic>
        <p:nvPicPr>
          <p:cNvPr id="19458" name="Picture 2"/>
          <p:cNvPicPr>
            <a:picLocks noChangeAspect="1" noChangeArrowheads="1"/>
          </p:cNvPicPr>
          <p:nvPr/>
        </p:nvPicPr>
        <p:blipFill>
          <a:blip r:embed="rId3"/>
          <a:srcRect/>
          <a:stretch>
            <a:fillRect/>
          </a:stretch>
        </p:blipFill>
        <p:spPr bwMode="auto">
          <a:xfrm>
            <a:off x="500034" y="357166"/>
            <a:ext cx="3571900" cy="5280200"/>
          </a:xfrm>
          <a:prstGeom prst="rect">
            <a:avLst/>
          </a:prstGeom>
          <a:noFill/>
          <a:ln w="9525">
            <a:noFill/>
            <a:miter lim="800000"/>
            <a:headEnd/>
            <a:tailEnd/>
          </a:ln>
          <a:effectLst>
            <a:glow rad="101600">
              <a:schemeClr val="accent1">
                <a:satMod val="175000"/>
                <a:alpha val="40000"/>
              </a:schemeClr>
            </a:glow>
            <a:innerShdw blurRad="63500" dist="50800" dir="10800000">
              <a:prstClr val="black">
                <a:alpha val="50000"/>
              </a:prstClr>
            </a:innerShdw>
          </a:effectLst>
          <a:scene3d>
            <a:camera prst="orthographicFront"/>
            <a:lightRig rig="threePt" dir="t"/>
          </a:scene3d>
          <a:sp3d>
            <a:bevelT w="152400" h="50800" prst="softRound"/>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7818" y="5643578"/>
            <a:ext cx="3429024" cy="1000132"/>
          </a:xfrm>
        </p:spPr>
        <p:txBody>
          <a:bodyPr>
            <a:noAutofit/>
          </a:bodyPr>
          <a:lstStyle/>
          <a:p>
            <a:r>
              <a:rPr lang="en-US" sz="1200" b="0" cap="none" dirty="0" smtClean="0">
                <a:solidFill>
                  <a:schemeClr val="tx2">
                    <a:lumMod val="75000"/>
                  </a:schemeClr>
                </a:solidFill>
                <a:latin typeface="Times New Roman" pitchFamily="18" charset="0"/>
                <a:cs typeface="Times New Roman" pitchFamily="18" charset="0"/>
              </a:rPr>
              <a:t>577.3</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G51</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Glaser, R. Biophysics. An Introduction </a:t>
            </a:r>
            <a:r>
              <a:rPr lang="ru-RU" sz="1200" b="0" cap="none" dirty="0" smtClean="0">
                <a:solidFill>
                  <a:schemeClr val="tx2">
                    <a:lumMod val="75000"/>
                  </a:schemeClr>
                </a:solidFill>
                <a:latin typeface="Times New Roman" pitchFamily="18" charset="0"/>
                <a:cs typeface="Times New Roman" pitchFamily="18" charset="0"/>
              </a:rPr>
              <a:t>: </a:t>
            </a:r>
            <a:r>
              <a:rPr lang="en-US" sz="1200" b="0" cap="none" dirty="0" smtClean="0">
                <a:solidFill>
                  <a:schemeClr val="tx2">
                    <a:lumMod val="75000"/>
                  </a:schemeClr>
                </a:solidFill>
                <a:latin typeface="Times New Roman" pitchFamily="18" charset="0"/>
                <a:cs typeface="Times New Roman" pitchFamily="18" charset="0"/>
              </a:rPr>
              <a:t> R. Glaser. - 2nd Ed. - Berlin : Springer-</a:t>
            </a:r>
            <a:r>
              <a:rPr lang="en-US" sz="1200" b="0" cap="none" dirty="0" err="1" smtClean="0">
                <a:solidFill>
                  <a:schemeClr val="tx2">
                    <a:lumMod val="75000"/>
                  </a:schemeClr>
                </a:solidFill>
                <a:latin typeface="Times New Roman" pitchFamily="18" charset="0"/>
                <a:cs typeface="Times New Roman" pitchFamily="18" charset="0"/>
              </a:rPr>
              <a:t>verlag</a:t>
            </a:r>
            <a:r>
              <a:rPr lang="en-US" sz="1200" b="0" cap="none" dirty="0" smtClean="0">
                <a:solidFill>
                  <a:schemeClr val="tx2">
                    <a:lumMod val="75000"/>
                  </a:schemeClr>
                </a:solidFill>
                <a:latin typeface="Times New Roman" pitchFamily="18" charset="0"/>
                <a:cs typeface="Times New Roman" pitchFamily="18" charset="0"/>
              </a:rPr>
              <a:t>, 2013.</a:t>
            </a:r>
            <a:endParaRPr lang="ru-RU" sz="1200" b="0" cap="none" dirty="0">
              <a:solidFill>
                <a:schemeClr val="tx2">
                  <a:lumMod val="75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28596" y="857232"/>
            <a:ext cx="4214842" cy="4714908"/>
          </a:xfrm>
        </p:spPr>
        <p:txBody>
          <a:bodyPr>
            <a:normAutofit fontScale="55000" lnSpcReduction="20000"/>
          </a:bodyPr>
          <a:lstStyle/>
          <a:p>
            <a:pPr>
              <a:buNone/>
            </a:pPr>
            <a:r>
              <a:rPr lang="ru-RU" dirty="0" smtClean="0"/>
              <a:t>      </a:t>
            </a:r>
            <a:r>
              <a:rPr lang="en-US" dirty="0" smtClean="0"/>
              <a:t>Biophysics is the science of physical principles underlying all processes of life, including the dynamics and kinetics of biological systems.</a:t>
            </a:r>
          </a:p>
          <a:p>
            <a:pPr>
              <a:buNone/>
            </a:pPr>
            <a:r>
              <a:rPr lang="ru-RU" dirty="0" smtClean="0"/>
              <a:t>      </a:t>
            </a:r>
            <a:r>
              <a:rPr lang="en-US" dirty="0" smtClean="0"/>
              <a:t>This fully revised 2</a:t>
            </a:r>
            <a:r>
              <a:rPr lang="en-US" baseline="30000" dirty="0" smtClean="0"/>
              <a:t>nd</a:t>
            </a:r>
            <a:r>
              <a:rPr lang="en-US" dirty="0" smtClean="0"/>
              <a:t> English edition is an introductory text that spans all steps of biological organization, from the molecular, to the organism level, as well as influences of environmental factors. In response to the enormous progress recently made, especially in theoretical and molecular biophysics, the author has updated the text, integrating new results and developments concerning protein folding and dynamics, molecular aspects of </a:t>
            </a:r>
          </a:p>
          <a:p>
            <a:endParaRPr lang="ru-RU" dirty="0"/>
          </a:p>
        </p:txBody>
      </p:sp>
      <p:pic>
        <p:nvPicPr>
          <p:cNvPr id="18434" name="Picture 2"/>
          <p:cNvPicPr>
            <a:picLocks noChangeAspect="1" noChangeArrowheads="1"/>
          </p:cNvPicPr>
          <p:nvPr/>
        </p:nvPicPr>
        <p:blipFill>
          <a:blip r:embed="rId2"/>
          <a:srcRect/>
          <a:stretch>
            <a:fillRect/>
          </a:stretch>
        </p:blipFill>
        <p:spPr bwMode="auto">
          <a:xfrm rot="478385">
            <a:off x="5186706" y="486871"/>
            <a:ext cx="3277843" cy="4971561"/>
          </a:xfrm>
          <a:prstGeom prst="rect">
            <a:avLst/>
          </a:prstGeom>
          <a:noFill/>
          <a:ln w="9525">
            <a:noFill/>
            <a:miter lim="800000"/>
            <a:headEnd/>
            <a:tailEnd/>
          </a:ln>
          <a:effectLst>
            <a:glow rad="228600">
              <a:schemeClr val="accent1">
                <a:satMod val="175000"/>
                <a:alpha val="40000"/>
              </a:schemeClr>
            </a:glow>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643578"/>
            <a:ext cx="3251231" cy="1000132"/>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20482" name="Picture 2"/>
          <p:cNvPicPr>
            <a:picLocks noChangeAspect="1" noChangeArrowheads="1"/>
          </p:cNvPicPr>
          <p:nvPr/>
        </p:nvPicPr>
        <p:blipFill>
          <a:blip r:embed="rId2"/>
          <a:srcRect/>
          <a:stretch>
            <a:fillRect/>
          </a:stretch>
        </p:blipFill>
        <p:spPr bwMode="auto">
          <a:xfrm>
            <a:off x="2285984" y="142852"/>
            <a:ext cx="3071834" cy="5522648"/>
          </a:xfrm>
          <a:prstGeom prst="rect">
            <a:avLst/>
          </a:prstGeom>
          <a:noFill/>
          <a:ln w="9525">
            <a:noFill/>
            <a:miter lim="800000"/>
            <a:headEnd/>
            <a:tailEnd/>
          </a:ln>
          <a:effectLst/>
        </p:spPr>
      </p:pic>
      <p:sp>
        <p:nvSpPr>
          <p:cNvPr id="20483" name="Rectangle 3"/>
          <p:cNvSpPr>
            <a:spLocks noChangeArrowheads="1"/>
          </p:cNvSpPr>
          <p:nvPr/>
        </p:nvSpPr>
        <p:spPr bwMode="auto">
          <a:xfrm flipH="1">
            <a:off x="0" y="5572140"/>
            <a:ext cx="3929058"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61</a:t>
            </a:r>
            <a:br>
              <a:rPr kumimoji="0" lang="ru-RU" sz="12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br>
            <a:r>
              <a:rPr kumimoji="0" lang="ru-RU" sz="12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Z21</a:t>
            </a:r>
            <a:br>
              <a:rPr kumimoji="0" lang="ru-RU" sz="12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br>
            <a:r>
              <a:rPr kumimoji="0" lang="ru-RU" sz="1200" b="1" i="0" u="none" strike="noStrike" cap="none" normalizeH="0" baseline="0" dirty="0" smtClean="0">
                <a:ln>
                  <a:noFill/>
                </a:ln>
                <a:solidFill>
                  <a:schemeClr val="tx2">
                    <a:lumMod val="75000"/>
                  </a:schemeClr>
                </a:solidFill>
                <a:effectLst/>
                <a:latin typeface="Times New Roman" pitchFamily="18" charset="0"/>
                <a:cs typeface="Times New Roman" pitchFamily="18" charset="0"/>
              </a:rPr>
              <a:t>Zammitt, N. Essentials Of Kumar Clarks Clinical Medicine  : N. Zammitt, A. O Brien. - 6th Ed. - Philadelphia : Elsevier, 2018.</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7" name="Прямоугольник 6"/>
          <p:cNvSpPr/>
          <p:nvPr/>
        </p:nvSpPr>
        <p:spPr>
          <a:xfrm>
            <a:off x="5500694" y="2643183"/>
            <a:ext cx="3000396" cy="1323439"/>
          </a:xfrm>
          <a:prstGeom prst="rect">
            <a:avLst/>
          </a:prstGeom>
        </p:spPr>
        <p:txBody>
          <a:bodyPr wrap="square">
            <a:spAutoFit/>
          </a:bodyPr>
          <a:lstStyle/>
          <a:p>
            <a:r>
              <a:rPr lang="en-US" sz="2000" dirty="0" smtClean="0"/>
              <a:t>‘Baby </a:t>
            </a:r>
            <a:r>
              <a:rPr lang="en-US" sz="2000" i="1" dirty="0" smtClean="0"/>
              <a:t>Kumar &amp; Clark</a:t>
            </a:r>
            <a:r>
              <a:rPr lang="en-US" sz="2000" dirty="0" smtClean="0"/>
              <a:t>’, best-selling portable revision reference, is now in its sixth edition</a:t>
            </a: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9058" y="5214950"/>
            <a:ext cx="5000660" cy="1428760"/>
          </a:xfrm>
        </p:spPr>
        <p:txBody>
          <a:bodyPr>
            <a:normAutofit/>
          </a:bodyPr>
          <a:lstStyle/>
          <a:p>
            <a:r>
              <a:rPr lang="en-US" sz="1200" b="0" cap="none" dirty="0" smtClean="0">
                <a:solidFill>
                  <a:schemeClr val="tx2">
                    <a:lumMod val="75000"/>
                  </a:schemeClr>
                </a:solidFill>
                <a:latin typeface="Times New Roman" pitchFamily="18" charset="0"/>
                <a:cs typeface="Times New Roman" pitchFamily="18" charset="0"/>
              </a:rPr>
              <a:t>61</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B33</a:t>
            </a:r>
            <a:br>
              <a:rPr lang="en-US" sz="1200" b="0" cap="none" dirty="0" smtClean="0">
                <a:solidFill>
                  <a:schemeClr val="tx2">
                    <a:lumMod val="75000"/>
                  </a:schemeClr>
                </a:solidFill>
                <a:latin typeface="Times New Roman" pitchFamily="18" charset="0"/>
                <a:cs typeface="Times New Roman" pitchFamily="18" charset="0"/>
              </a:rPr>
            </a:br>
            <a:r>
              <a:rPr lang="en-US" sz="1200" b="0" cap="none" dirty="0" smtClean="0">
                <a:solidFill>
                  <a:schemeClr val="tx2">
                    <a:lumMod val="75000"/>
                  </a:schemeClr>
                </a:solidFill>
                <a:latin typeface="Times New Roman" pitchFamily="18" charset="0"/>
                <a:cs typeface="Times New Roman" pitchFamily="18" charset="0"/>
              </a:rPr>
              <a:t>Baynes, John W. Medical Biochemistry </a:t>
            </a:r>
            <a:r>
              <a:rPr lang="ru-RU" sz="1200" b="0" cap="none" dirty="0" smtClean="0">
                <a:solidFill>
                  <a:schemeClr val="tx2">
                    <a:lumMod val="75000"/>
                  </a:schemeClr>
                </a:solidFill>
                <a:latin typeface="Times New Roman" pitchFamily="18" charset="0"/>
                <a:cs typeface="Times New Roman" pitchFamily="18" charset="0"/>
              </a:rPr>
              <a:t> : </a:t>
            </a:r>
            <a:r>
              <a:rPr lang="en-US" sz="1200" b="0" cap="none" dirty="0" smtClean="0">
                <a:solidFill>
                  <a:schemeClr val="tx2">
                    <a:lumMod val="75000"/>
                  </a:schemeClr>
                </a:solidFill>
                <a:latin typeface="Times New Roman" pitchFamily="18" charset="0"/>
                <a:cs typeface="Times New Roman" pitchFamily="18" charset="0"/>
              </a:rPr>
              <a:t> John W. Baynes, Marek H. </a:t>
            </a:r>
            <a:r>
              <a:rPr lang="en-US" sz="1200" b="0" cap="none" dirty="0" err="1" smtClean="0">
                <a:solidFill>
                  <a:schemeClr val="tx2">
                    <a:lumMod val="75000"/>
                  </a:schemeClr>
                </a:solidFill>
                <a:latin typeface="Times New Roman" pitchFamily="18" charset="0"/>
                <a:cs typeface="Times New Roman" pitchFamily="18" charset="0"/>
              </a:rPr>
              <a:t>Dominiczak</a:t>
            </a:r>
            <a:r>
              <a:rPr lang="en-US" sz="1200" b="0" cap="none" dirty="0" smtClean="0">
                <a:solidFill>
                  <a:schemeClr val="tx2">
                    <a:lumMod val="75000"/>
                  </a:schemeClr>
                </a:solidFill>
                <a:latin typeface="Times New Roman" pitchFamily="18" charset="0"/>
                <a:cs typeface="Times New Roman" pitchFamily="18" charset="0"/>
              </a:rPr>
              <a:t>. - 4thed. - Philadelphia : Elsevier, 2014.</a:t>
            </a:r>
            <a:endParaRPr lang="ru-RU" sz="1200" b="0" cap="none" dirty="0">
              <a:solidFill>
                <a:schemeClr val="tx2">
                  <a:lumMod val="75000"/>
                </a:schemeClr>
              </a:solidFill>
              <a:latin typeface="Times New Roman" pitchFamily="18" charset="0"/>
              <a:cs typeface="Times New Roman" pitchFamily="18" charset="0"/>
            </a:endParaRPr>
          </a:p>
        </p:txBody>
      </p:sp>
      <p:sp>
        <p:nvSpPr>
          <p:cNvPr id="4" name="Текст 3"/>
          <p:cNvSpPr>
            <a:spLocks noGrp="1"/>
          </p:cNvSpPr>
          <p:nvPr>
            <p:ph type="body" idx="2"/>
          </p:nvPr>
        </p:nvSpPr>
        <p:spPr>
          <a:xfrm>
            <a:off x="457200" y="1000108"/>
            <a:ext cx="3543296" cy="4500595"/>
          </a:xfrm>
        </p:spPr>
        <p:txBody>
          <a:bodyPr>
            <a:noAutofit/>
          </a:bodyPr>
          <a:lstStyle/>
          <a:p>
            <a:r>
              <a:rPr lang="en-US" sz="1800" dirty="0" smtClean="0"/>
              <a:t>Brought to you in a thorough yet accessible manner, the new edition of </a:t>
            </a:r>
            <a:r>
              <a:rPr lang="en-US" sz="1800" i="1" dirty="0" smtClean="0"/>
              <a:t>Medical Biochemistry</a:t>
            </a:r>
            <a:r>
              <a:rPr lang="en-US" sz="1800" dirty="0" smtClean="0"/>
              <a:t> gives access to all of the latest information on basic and clinically focused genetic and molecular biology. Featuring a team of contributors that includes investigators involved in cutting-edge research as well as experienced clinicians, this updated medical textbook offers a unique combination of both research and practice that's ideal for today's problem-based integrated courses.</a:t>
            </a:r>
          </a:p>
        </p:txBody>
      </p:sp>
      <p:pic>
        <p:nvPicPr>
          <p:cNvPr id="24578" name="Picture 2"/>
          <p:cNvPicPr>
            <a:picLocks noGrp="1" noChangeAspect="1" noChangeArrowheads="1"/>
          </p:cNvPicPr>
          <p:nvPr>
            <p:ph sz="half" idx="1"/>
          </p:nvPr>
        </p:nvPicPr>
        <p:blipFill>
          <a:blip r:embed="rId2"/>
          <a:srcRect/>
          <a:stretch>
            <a:fillRect/>
          </a:stretch>
        </p:blipFill>
        <p:spPr bwMode="auto">
          <a:xfrm>
            <a:off x="4000496" y="714356"/>
            <a:ext cx="3862377" cy="4929222"/>
          </a:xfrm>
          <a:prstGeom prst="rect">
            <a:avLst/>
          </a:prstGeom>
          <a:noFill/>
          <a:ln w="9525">
            <a:noFill/>
            <a:miter lim="800000"/>
            <a:headEnd/>
            <a:tailEnd/>
          </a:ln>
          <a:effectLst>
            <a:glow rad="228600">
              <a:schemeClr val="accent6">
                <a:satMod val="175000"/>
                <a:alpha val="40000"/>
              </a:schemeClr>
            </a:glow>
          </a:effectLst>
          <a:scene3d>
            <a:camera prst="perspectiveLeft"/>
            <a:lightRig rig="threePt" dir="t"/>
          </a:scene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241</TotalTime>
  <Words>1037</Words>
  <PresentationFormat>Экран (4:3)</PresentationFormat>
  <Paragraphs>59</Paragraphs>
  <Slides>24</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Изящная</vt:lpstr>
      <vt:lpstr>Слайд 1</vt:lpstr>
      <vt:lpstr> </vt:lpstr>
      <vt:lpstr>Lippincott Illustrated Reviews: Biochemistry  Is The Long-established, First-and-best Resource For The Essentials Of Biochemistry. Students Rely On This Text To Help Them Quickly Review, Assimilate, And Integrate Large Amounts Of Critical And Complex Information. For More Than Two Decades, Faculty And Students Have Praised This Best-selling Biochemistry Textbook For Its Matchless Illustrations That Make Concepts Come To Life.</vt:lpstr>
      <vt:lpstr>577.1 Z94 Zurabyan, S. E. Fundamentals Of Bioorganic Chemistry = Основы Биоорганической Химии - M. : Geotar-media, 2015.</vt:lpstr>
      <vt:lpstr>577.2 C77 Cooper, Geoffrey M. The Cell A Molecular Approach  :  Geoffrey M. Cooper, Robert E. Hausman. - 7th Ed. - U. S. A. : Boston University, 2016.</vt:lpstr>
      <vt:lpstr>577.2 M79 Molecular Biology Of The Cell  :  B. Alberts [And Etc.]. - 6th Ed. - New York : Garland Science, 2015.</vt:lpstr>
      <vt:lpstr>577.3 G51 Glaser, R. Biophysics. An Introduction :  R. Glaser. - 2nd Ed. - Berlin : Springer-verlag, 2013.</vt:lpstr>
      <vt:lpstr>                </vt:lpstr>
      <vt:lpstr>61 B33 Baynes, John W. Medical Biochemistry  :  John W. Baynes, Marek H. Dominiczak. - 4thed. - Philadelphia : Elsevier, 2014.</vt:lpstr>
      <vt:lpstr>Слайд 10</vt:lpstr>
      <vt:lpstr>611 D80 Drake, Richard L. Gray" S Anatomy For Students  : Richard L. Drake, A. Wayne Vogi, Adam W. M. Mitchell. - Philadelphia : Elsevier, 2015.</vt:lpstr>
      <vt:lpstr>611 N47 Netter, Frank H. Atlas Of Human Anatomy  :  Frank H. Netter. - 6th Ed. - Philadelphia : Elsevier, 2014</vt:lpstr>
      <vt:lpstr>612 H19 Hall, John E. Guyton And Hall Textbook Of Medical Physiology:  John E. Hall. - 13th Ed. - Philadelphia : Elsevier, 2016.</vt:lpstr>
      <vt:lpstr>612.6.05 J77 Jorde, Lynn B. Medical Genetics  :  Lynn B. Jorde, John C. Carey, Michael J. Bamshad. - 5th Ed. - Philadelphia : Elsevier, 2016.</vt:lpstr>
      <vt:lpstr>612.6.05 J77 Jorde, Lynn B. Medical Genetics  : Lynn B. Jorde, John C. Carey, Michael J. Bamshad. - 5th Ed. - Philadelphia : Elsevier, 2016.</vt:lpstr>
      <vt:lpstr>614.253 S-60 Silverman, J. Skills For Communicating With Patients : J. Silverman, S. Kurtz, J. Draper. - 3th Ed. - New York : CRC Press, 2014.</vt:lpstr>
      <vt:lpstr>615.45 E56 English For The Pharmaceutical Industry :  M. Bucheler - New York : Oxford University Press, 2014</vt:lpstr>
      <vt:lpstr>615.014 M61 Method Validation In Pharmaceutical Analisis : A Guide To Best Practice / Editors Dr. Joachim Ermer. - 2nd Ed. - Germany : Wiley-vch, 2015. </vt:lpstr>
      <vt:lpstr>Слайд 19</vt:lpstr>
      <vt:lpstr>615.014 W32 Watson, David G. Pharmaceutical Analysis  : A Textboor For Pharmacy Students And Pharmaceutical Chemists / David G. Watson. - 4th Ed. - Philadelphia : Elsevier, 2017.</vt:lpstr>
      <vt:lpstr>616.89 T27 Taylor, Shelley E. Health Psychology : Shelley E. Taylor. - 9thed. - Los Angeles : Mcgraw-hill, 2015.</vt:lpstr>
      <vt:lpstr>616-093/098 М96 Murray, Patrick R. Medical Microbiology : Patrick R. Murray, Ken S. Rosenthal, Michael A. Pfaller. - 8th Ed. - Philadelphia : Elsevier, 2016.</vt:lpstr>
      <vt:lpstr>616-093/-098 L44 Levinson, Warren Review Medical Microbiology And Immunology  :  Warren Levinson. - New York : [S. N.], 2016.</vt:lpstr>
      <vt:lpstr>616-083 F97 Fundamentals Of Nursing  : Patricia A. Potter [And Etc.]. - Philadelphia : Elsevier, 2017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002</cp:lastModifiedBy>
  <cp:revision>55</cp:revision>
  <dcterms:modified xsi:type="dcterms:W3CDTF">2018-11-27T08:42:42Z</dcterms:modified>
</cp:coreProperties>
</file>