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74" r:id="rId2"/>
    <p:sldId id="273" r:id="rId3"/>
    <p:sldId id="257" r:id="rId4"/>
    <p:sldId id="258" r:id="rId5"/>
    <p:sldId id="259" r:id="rId6"/>
    <p:sldId id="260" r:id="rId7"/>
    <p:sldId id="261" r:id="rId8"/>
    <p:sldId id="262" r:id="rId9"/>
    <p:sldId id="263" r:id="rId10"/>
    <p:sldId id="271" r:id="rId11"/>
    <p:sldId id="272" r:id="rId12"/>
    <p:sldId id="264" r:id="rId13"/>
    <p:sldId id="265" r:id="rId14"/>
    <p:sldId id="269" r:id="rId15"/>
    <p:sldId id="270" r:id="rId16"/>
    <p:sldId id="268"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8" autoAdjust="0"/>
    <p:restoredTop sz="86420" autoAdjust="0"/>
  </p:normalViewPr>
  <p:slideViewPr>
    <p:cSldViewPr>
      <p:cViewPr>
        <p:scale>
          <a:sx n="69" d="100"/>
          <a:sy n="69" d="100"/>
        </p:scale>
        <p:origin x="-1026" y="-216"/>
      </p:cViewPr>
      <p:guideLst>
        <p:guide orient="horz" pos="2160"/>
        <p:guide pos="2880"/>
      </p:guideLst>
    </p:cSldViewPr>
  </p:slideViewPr>
  <p:outlineViewPr>
    <p:cViewPr>
      <p:scale>
        <a:sx n="33" d="100"/>
        <a:sy n="33" d="100"/>
      </p:scale>
      <p:origin x="246" y="14143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CAB13E-29B3-4CF1-992C-F1F0F1297552}" type="datetimeFigureOut">
              <a:rPr lang="ru-RU" smtClean="0"/>
              <a:pPr/>
              <a:t>08.05.2019</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3CB8E-41BA-408C-A31C-0C304A94C714}"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08.05.2019</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08.05.2019</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08.05.2019</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08.05.2019</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08.05.2019</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08.05.2019</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86050" y="604838"/>
            <a:ext cx="6072230" cy="3538542"/>
          </a:xfrm>
        </p:spPr>
        <p:txBody>
          <a:bodyPr/>
          <a:lstStyle/>
          <a:p>
            <a:pPr algn="ctr"/>
            <a:r>
              <a:rPr lang="kk-KZ" dirty="0" smtClean="0">
                <a:latin typeface="Times New Roman" pitchFamily="18" charset="0"/>
                <a:cs typeface="Times New Roman" pitchFamily="18" charset="0"/>
              </a:rPr>
              <a:t>Ішкі Аурулар.</a:t>
            </a:r>
            <a:br>
              <a:rPr lang="kk-KZ" dirty="0" smtClean="0">
                <a:latin typeface="Times New Roman" pitchFamily="18" charset="0"/>
                <a:cs typeface="Times New Roman" pitchFamily="18" charset="0"/>
              </a:rPr>
            </a:br>
            <a:r>
              <a:rPr lang="kk-KZ" dirty="0" smtClean="0">
                <a:latin typeface="Times New Roman" pitchFamily="18" charset="0"/>
                <a:cs typeface="Times New Roman" pitchFamily="18" charset="0"/>
              </a:rPr>
              <a:t>Модуль бойынша оқулықтар</a:t>
            </a:r>
            <a:endParaRPr lang="ru-RU" dirty="0">
              <a:latin typeface="Times New Roman" pitchFamily="18" charset="0"/>
              <a:cs typeface="Times New Roman" pitchFamily="18" charset="0"/>
            </a:endParaRPr>
          </a:p>
        </p:txBody>
      </p:sp>
      <p:pic>
        <p:nvPicPr>
          <p:cNvPr id="4" name="Picture 2" descr="image1"/>
          <p:cNvPicPr>
            <a:picLocks noChangeAspect="1" noChangeArrowheads="1"/>
          </p:cNvPicPr>
          <p:nvPr/>
        </p:nvPicPr>
        <p:blipFill>
          <a:blip r:embed="rId2" cstate="print"/>
          <a:srcRect/>
          <a:stretch>
            <a:fillRect/>
          </a:stretch>
        </p:blipFill>
        <p:spPr bwMode="auto">
          <a:xfrm rot="20898881">
            <a:off x="184385" y="325225"/>
            <a:ext cx="1295330" cy="1953310"/>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pic>
        <p:nvPicPr>
          <p:cNvPr id="5" name="Picture 3" descr="image3"/>
          <p:cNvPicPr>
            <a:picLocks noChangeAspect="1" noChangeArrowheads="1"/>
          </p:cNvPicPr>
          <p:nvPr/>
        </p:nvPicPr>
        <p:blipFill>
          <a:blip r:embed="rId3" cstate="print"/>
          <a:srcRect/>
          <a:stretch>
            <a:fillRect/>
          </a:stretch>
        </p:blipFill>
        <p:spPr bwMode="auto">
          <a:xfrm rot="20856811">
            <a:off x="1184956" y="967365"/>
            <a:ext cx="1228351" cy="1856852"/>
          </a:xfrm>
          <a:prstGeom prst="rect">
            <a:avLst/>
          </a:prstGeom>
          <a:noFill/>
          <a:ln w="9525">
            <a:noFill/>
            <a:miter lim="800000"/>
            <a:headEnd/>
            <a:tailEnd/>
          </a:ln>
          <a:effectLst>
            <a:glow rad="228600">
              <a:schemeClr val="accent5">
                <a:satMod val="175000"/>
                <a:alpha val="40000"/>
              </a:schemeClr>
            </a:glow>
            <a:outerShdw blurRad="50800" dist="38100" dir="2700000" algn="tl" rotWithShape="0">
              <a:prstClr val="black">
                <a:alpha val="40000"/>
              </a:prstClr>
            </a:outerShdw>
          </a:effectLst>
          <a:scene3d>
            <a:camera prst="orthographicFront"/>
            <a:lightRig rig="threePt" dir="t"/>
          </a:scene3d>
          <a:sp3d>
            <a:bevelT w="139700" h="139700" prst="divot"/>
          </a:sp3d>
        </p:spPr>
      </p:pic>
      <p:pic>
        <p:nvPicPr>
          <p:cNvPr id="6" name="Picture 2" descr="image1"/>
          <p:cNvPicPr>
            <a:picLocks noChangeAspect="1" noChangeArrowheads="1"/>
          </p:cNvPicPr>
          <p:nvPr/>
        </p:nvPicPr>
        <p:blipFill>
          <a:blip r:embed="rId4" cstate="print"/>
          <a:srcRect/>
          <a:stretch>
            <a:fillRect/>
          </a:stretch>
        </p:blipFill>
        <p:spPr bwMode="auto">
          <a:xfrm rot="20935239">
            <a:off x="179786" y="2386592"/>
            <a:ext cx="1240135" cy="1991405"/>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pic>
        <p:nvPicPr>
          <p:cNvPr id="8" name="Picture 2" descr="image1"/>
          <p:cNvPicPr>
            <a:picLocks noChangeAspect="1" noChangeArrowheads="1"/>
          </p:cNvPicPr>
          <p:nvPr/>
        </p:nvPicPr>
        <p:blipFill>
          <a:blip r:embed="rId5" cstate="print"/>
          <a:srcRect/>
          <a:stretch>
            <a:fillRect/>
          </a:stretch>
        </p:blipFill>
        <p:spPr bwMode="auto">
          <a:xfrm rot="21034386">
            <a:off x="160911" y="4712093"/>
            <a:ext cx="1186373" cy="2062677"/>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a:sp3d>
        </p:spPr>
      </p:pic>
      <p:pic>
        <p:nvPicPr>
          <p:cNvPr id="9" name="Picture 2" descr="image8"/>
          <p:cNvPicPr>
            <a:picLocks noChangeAspect="1" noChangeArrowheads="1"/>
          </p:cNvPicPr>
          <p:nvPr/>
        </p:nvPicPr>
        <p:blipFill>
          <a:blip r:embed="rId6" cstate="print"/>
          <a:srcRect/>
          <a:stretch>
            <a:fillRect/>
          </a:stretch>
        </p:blipFill>
        <p:spPr bwMode="auto">
          <a:xfrm rot="20867500">
            <a:off x="1136077" y="3399507"/>
            <a:ext cx="1296976" cy="2100368"/>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642918"/>
            <a:ext cx="3214710" cy="5286412"/>
          </a:xfrm>
        </p:spPr>
        <p:txBody>
          <a:bodyPr/>
          <a:lstStyle/>
          <a:p>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4286248" y="571480"/>
            <a:ext cx="4182972" cy="5857916"/>
          </a:xfrm>
        </p:spPr>
        <p:txBody>
          <a:bodyPr>
            <a:noAutofit/>
          </a:bodyPr>
          <a:lstStyle/>
          <a:p>
            <a:pPr algn="l">
              <a:lnSpc>
                <a:spcPct val="120000"/>
              </a:lnSpc>
            </a:pPr>
            <a:r>
              <a:rPr lang="ru-RU" sz="1400" b="1" dirty="0" smtClean="0">
                <a:latin typeface="Times New Roman" pitchFamily="18" charset="0"/>
                <a:cs typeface="Times New Roman" pitchFamily="18" charset="0"/>
              </a:rPr>
              <a:t>         «Жүрек-қан тамырлар жүйесі» модулінің оқулығы интеграцияланған жүйе бойынша білім алатын студенттерге арналған. Берілген оқулықта жүрек-қан тамырлар жүйесі бойынша типтік оқу бағдарламасына сәйкес сегіз пәннің барлық материалы көрсетілген: адам анатомиясы,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lnSpc>
                <a:spcPct val="120000"/>
              </a:lnSpc>
            </a:pPr>
            <a:endParaRPr lang="ru-RU" sz="1400" b="1" dirty="0" smtClean="0">
              <a:latin typeface="Times New Roman" pitchFamily="18" charset="0"/>
              <a:cs typeface="Times New Roman" pitchFamily="18" charset="0"/>
            </a:endParaRPr>
          </a:p>
          <a:p>
            <a:pPr algn="l">
              <a:lnSpc>
                <a:spcPct val="120000"/>
              </a:lnSpc>
            </a:pPr>
            <a:r>
              <a:rPr lang="ru-RU" sz="1400" b="1" dirty="0" smtClean="0">
                <a:latin typeface="Times New Roman" pitchFamily="18" charset="0"/>
                <a:cs typeface="Times New Roman" pitchFamily="18" charset="0"/>
              </a:rPr>
              <a:t>       Учебник по модулю «Сердечно-сосудистая система» предназначен для студентов, обучающихся по интегрированной системе. Материал представлен Типовой учебной программой по сердечно-сосудистой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p>
          <a:p>
            <a:pPr>
              <a:lnSpc>
                <a:spcPct val="120000"/>
              </a:lnSpc>
            </a:pPr>
            <a:endParaRPr lang="ru-RU" sz="1400" b="1" dirty="0"/>
          </a:p>
        </p:txBody>
      </p:sp>
      <p:pic>
        <p:nvPicPr>
          <p:cNvPr id="2050" name="Picture 2" descr="image12"/>
          <p:cNvPicPr>
            <a:picLocks noChangeAspect="1" noChangeArrowheads="1"/>
          </p:cNvPicPr>
          <p:nvPr/>
        </p:nvPicPr>
        <p:blipFill>
          <a:blip r:embed="rId2" cstate="print"/>
          <a:srcRect/>
          <a:stretch>
            <a:fillRect/>
          </a:stretch>
        </p:blipFill>
        <p:spPr bwMode="auto">
          <a:xfrm rot="20816022">
            <a:off x="847632" y="501548"/>
            <a:ext cx="2364803" cy="3977824"/>
          </a:xfrm>
          <a:prstGeom prst="rect">
            <a:avLst/>
          </a:prstGeom>
          <a:noFill/>
          <a:ln w="9525">
            <a:noFill/>
            <a:miter lim="800000"/>
            <a:headEnd/>
            <a:tailEnd/>
          </a:ln>
          <a:effectLst>
            <a:glow rad="228600">
              <a:schemeClr val="accent5">
                <a:satMod val="175000"/>
                <a:alpha val="40000"/>
              </a:schemeClr>
            </a:glow>
          </a:effectLst>
          <a:scene3d>
            <a:camera prst="perspectiveFront"/>
            <a:lightRig rig="threePt" dir="t"/>
          </a:scene3d>
          <a:sp3d>
            <a:bevelT w="139700" h="139700" prst="divot"/>
          </a:sp3d>
        </p:spPr>
      </p:pic>
      <p:sp>
        <p:nvSpPr>
          <p:cNvPr id="7169" name="Rectangle 1"/>
          <p:cNvSpPr>
            <a:spLocks noChangeArrowheads="1"/>
          </p:cNvSpPr>
          <p:nvPr/>
        </p:nvSpPr>
        <p:spPr bwMode="auto">
          <a:xfrm>
            <a:off x="214282" y="4765119"/>
            <a:ext cx="4000528"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616.1</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Ж89</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1" i="0" u="none" strike="noStrike" cap="none" normalizeH="0" baseline="0" dirty="0" smtClean="0">
                <a:ln>
                  <a:noFill/>
                </a:ln>
                <a:effectLst/>
                <a:latin typeface="Times New Roman" pitchFamily="18" charset="0"/>
                <a:cs typeface="Times New Roman" pitchFamily="18" charset="0"/>
              </a:rPr>
              <a:t>Жүрек-қан тамырлар жүйесі" модулі : интеграцияланған оқулық = Модуль "Сердечно-сосудистая система" : интегрированный учебник / С. Б. Жауғашева [ж. б.] - М. : "Литтерра", 2014. - 344 бет. с. : ил.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533400"/>
            <a:ext cx="3214710" cy="5824558"/>
          </a:xfrm>
        </p:spPr>
        <p:txBody>
          <a:bodyPr/>
          <a:lstStyle/>
          <a:p>
            <a:r>
              <a:rPr lang="en-US" dirty="0" smtClean="0"/>
              <a:t/>
            </a:r>
            <a:br>
              <a:rPr lang="en-US" dirty="0" smtClean="0"/>
            </a:br>
            <a:endParaRPr lang="ru-RU" dirty="0"/>
          </a:p>
        </p:txBody>
      </p:sp>
      <p:sp>
        <p:nvSpPr>
          <p:cNvPr id="3" name="Подзаголовок 2"/>
          <p:cNvSpPr>
            <a:spLocks noGrp="1"/>
          </p:cNvSpPr>
          <p:nvPr>
            <p:ph type="subTitle" idx="1"/>
          </p:nvPr>
        </p:nvSpPr>
        <p:spPr>
          <a:xfrm>
            <a:off x="4572000" y="500042"/>
            <a:ext cx="4214842" cy="5786478"/>
          </a:xfrm>
        </p:spPr>
        <p:txBody>
          <a:bodyPr/>
          <a:lstStyle/>
          <a:p>
            <a:endParaRPr lang="ru-RU" dirty="0" smtClean="0"/>
          </a:p>
          <a:p>
            <a:endParaRPr lang="ru-RU" dirty="0"/>
          </a:p>
        </p:txBody>
      </p:sp>
      <p:pic>
        <p:nvPicPr>
          <p:cNvPr id="3074" name="Picture 2" descr="image1"/>
          <p:cNvPicPr>
            <a:picLocks noChangeAspect="1" noChangeArrowheads="1"/>
          </p:cNvPicPr>
          <p:nvPr/>
        </p:nvPicPr>
        <p:blipFill>
          <a:blip r:embed="rId2" cstate="print"/>
          <a:srcRect/>
          <a:stretch>
            <a:fillRect/>
          </a:stretch>
        </p:blipFill>
        <p:spPr bwMode="auto">
          <a:xfrm rot="20801296">
            <a:off x="729563" y="467578"/>
            <a:ext cx="2693134" cy="4224843"/>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a:sp3d>
        </p:spPr>
      </p:pic>
      <p:sp>
        <p:nvSpPr>
          <p:cNvPr id="6146" name="Rectangle 2"/>
          <p:cNvSpPr>
            <a:spLocks noChangeArrowheads="1"/>
          </p:cNvSpPr>
          <p:nvPr/>
        </p:nvSpPr>
        <p:spPr bwMode="auto">
          <a:xfrm>
            <a:off x="0" y="4857760"/>
            <a:ext cx="428624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Times New Roman" pitchFamily="18" charset="0"/>
                <a:cs typeface="Times New Roman" pitchFamily="18" charset="0"/>
              </a:rPr>
              <a:t>616.2</a:t>
            </a:r>
            <a:br>
              <a:rPr kumimoji="0" lang="ru-RU" sz="1400" b="1" i="0" u="none" strike="noStrike" cap="none" normalizeH="0" baseline="0" dirty="0" smtClean="0">
                <a:ln>
                  <a:noFill/>
                </a:ln>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Т91</a:t>
            </a:r>
            <a:br>
              <a:rPr kumimoji="0" lang="ru-RU" sz="1400" b="1" i="0" u="none" strike="noStrike" cap="none" normalizeH="0" baseline="0" dirty="0" smtClean="0">
                <a:ln>
                  <a:noFill/>
                </a:ln>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"Тыныс алу жүйесі" модулі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Times New Roman" pitchFamily="18" charset="0"/>
                <a:cs typeface="Times New Roman" pitchFamily="18" charset="0"/>
              </a:rPr>
              <a:t> интеграцияланған оқулық = Модуль "Дыхательная система" : интегрированный учебник / С. К. Жауғашева [ж. б.] - М. : "Литтерра", 2014. - 272 бет.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p:txBody>
      </p:sp>
      <p:sp>
        <p:nvSpPr>
          <p:cNvPr id="6145" name="Rectangle 1"/>
          <p:cNvSpPr>
            <a:spLocks noChangeArrowheads="1"/>
          </p:cNvSpPr>
          <p:nvPr/>
        </p:nvSpPr>
        <p:spPr bwMode="auto">
          <a:xfrm>
            <a:off x="4572000" y="214290"/>
            <a:ext cx="400052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Тыныс алу жүйесі</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модулінің оқулығы интеграцияланған жүйе бойынша білім алатын студенттерге арналған. Оқулықта тыныс алу жүйесі бойынша </a:t>
            </a:r>
            <a:r>
              <a:rPr lang="kk-KZ" sz="1400" b="1" dirty="0" smtClean="0">
                <a:solidFill>
                  <a:schemeClr val="bg1"/>
                </a:solidFill>
                <a:latin typeface="Times New Roman" pitchFamily="18" charset="0"/>
                <a:ea typeface="Times New Roman" pitchFamily="18" charset="0"/>
                <a:cs typeface="Times New Roman" pitchFamily="18" charset="0"/>
              </a:rPr>
              <a:t>т</a:t>
            </a:r>
            <a:r>
              <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иптік оқу бағдарламасына сәйкес сегіз пәннің барлық материалы көрсетілген:адам анатомиясы, гистология, қалыпты физиология, ішкі аурулар пропедевтикасы, паталогиялық физиология, паталогиялық анатомия, визуальды диагностика және фармакология.</a:t>
            </a:r>
            <a:endParaRPr kumimoji="0" lang="ru-RU" sz="14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Учебник по модулю </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Дыхательная система</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r>
              <a:rPr kumimoji="0" lang="kk-KZ"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предназначен для студентов, обучаюшихся по интегрированной системе. Материал представлен Типовой учебной программой по дыхательной системе восьми дисциплин: анатомия человека, гистологии,нормальной физиологии, пропедевтики внутренних болезней, патологической анатомии, визуальной диагностики и фармакологии.</a:t>
            </a:r>
            <a:endParaRPr kumimoji="0" lang="kk-KZ" sz="1400" b="1" i="0" u="none" strike="noStrike" cap="none" normalizeH="0" baseline="0" dirty="0" smtClean="0">
              <a:ln>
                <a:noFill/>
              </a:ln>
              <a:solidFill>
                <a:schemeClr val="bg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t/>
            </a:r>
            <a:br>
              <a:rPr lang="ru-RU" dirty="0" smtClean="0"/>
            </a:br>
            <a:endParaRPr lang="ru-RU" dirty="0"/>
          </a:p>
        </p:txBody>
      </p:sp>
      <p:sp>
        <p:nvSpPr>
          <p:cNvPr id="6" name="Содержимое 2"/>
          <p:cNvSpPr>
            <a:spLocks noGrp="1"/>
          </p:cNvSpPr>
          <p:nvPr>
            <p:ph type="subTitle" idx="1"/>
          </p:nvPr>
        </p:nvSpPr>
        <p:spPr/>
        <p:txBody>
          <a:bodyPr/>
          <a:lstStyle/>
          <a:p>
            <a:endParaRPr lang="ru-RU" dirty="0" smtClean="0"/>
          </a:p>
          <a:p>
            <a:endParaRPr lang="ru-RU" dirty="0" smtClean="0"/>
          </a:p>
          <a:p>
            <a:endParaRPr lang="ru-RU" sz="2800" dirty="0" smtClean="0">
              <a:solidFill>
                <a:srgbClr val="000000"/>
              </a:solidFill>
              <a:latin typeface="Arial Unicode MS"/>
            </a:endParaRPr>
          </a:p>
          <a:p>
            <a:endParaRPr lang="ru-RU" dirty="0" smtClean="0"/>
          </a:p>
          <a:p>
            <a:endParaRPr lang="ru-RU" dirty="0"/>
          </a:p>
        </p:txBody>
      </p:sp>
      <p:pic>
        <p:nvPicPr>
          <p:cNvPr id="9218" name="Picture 2" descr="image7"/>
          <p:cNvPicPr>
            <a:picLocks noChangeAspect="1" noChangeArrowheads="1"/>
          </p:cNvPicPr>
          <p:nvPr/>
        </p:nvPicPr>
        <p:blipFill>
          <a:blip r:embed="rId2" cstate="print"/>
          <a:srcRect/>
          <a:stretch>
            <a:fillRect/>
          </a:stretch>
        </p:blipFill>
        <p:spPr bwMode="auto">
          <a:xfrm rot="20717852">
            <a:off x="479444" y="256759"/>
            <a:ext cx="2553238" cy="4107528"/>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pic>
        <p:nvPicPr>
          <p:cNvPr id="9219" name="Picture 3" descr="image9"/>
          <p:cNvPicPr>
            <a:picLocks noChangeAspect="1" noChangeArrowheads="1"/>
          </p:cNvPicPr>
          <p:nvPr/>
        </p:nvPicPr>
        <p:blipFill>
          <a:blip r:embed="rId3"/>
          <a:srcRect/>
          <a:stretch>
            <a:fillRect/>
          </a:stretch>
        </p:blipFill>
        <p:spPr bwMode="auto">
          <a:xfrm>
            <a:off x="3714744" y="621696"/>
            <a:ext cx="5072098" cy="5508161"/>
          </a:xfrm>
          <a:prstGeom prst="rect">
            <a:avLst/>
          </a:prstGeom>
          <a:noFill/>
          <a:ln w="9525">
            <a:noFill/>
            <a:miter lim="800000"/>
            <a:headEnd/>
            <a:tailEnd/>
          </a:ln>
        </p:spPr>
      </p:pic>
      <p:sp>
        <p:nvSpPr>
          <p:cNvPr id="5121" name="Rectangle 1"/>
          <p:cNvSpPr>
            <a:spLocks noChangeArrowheads="1"/>
          </p:cNvSpPr>
          <p:nvPr/>
        </p:nvSpPr>
        <p:spPr bwMode="auto">
          <a:xfrm>
            <a:off x="0" y="4857760"/>
            <a:ext cx="392909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616.24</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І98</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пульмонология модулі : оқулық = Внутренние болезни: модуль пульмонология : учебник / А. М. Жусупова.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М. : 2016. - 264 б. с.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type="subTitle" idx="1"/>
          </p:nvPr>
        </p:nvSpPr>
        <p:spPr/>
        <p:txBody>
          <a:bodyPr/>
          <a:lstStyle/>
          <a:p>
            <a:pPr>
              <a:buNone/>
            </a:pPr>
            <a:endParaRPr lang="ru-RU" dirty="0" smtClean="0"/>
          </a:p>
          <a:p>
            <a:pPr>
              <a:buNone/>
            </a:pPr>
            <a:endParaRPr lang="ru-RU" dirty="0" smtClean="0"/>
          </a:p>
        </p:txBody>
      </p:sp>
      <p:pic>
        <p:nvPicPr>
          <p:cNvPr id="1026" name="Picture 2" descr="image3"/>
          <p:cNvPicPr>
            <a:picLocks noChangeAspect="1" noChangeArrowheads="1"/>
          </p:cNvPicPr>
          <p:nvPr/>
        </p:nvPicPr>
        <p:blipFill>
          <a:blip r:embed="rId2" cstate="print"/>
          <a:srcRect/>
          <a:stretch>
            <a:fillRect/>
          </a:stretch>
        </p:blipFill>
        <p:spPr bwMode="auto">
          <a:xfrm rot="20988818">
            <a:off x="332057" y="471782"/>
            <a:ext cx="2458310" cy="3974332"/>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pic>
        <p:nvPicPr>
          <p:cNvPr id="1027" name="Picture 3" descr="image5"/>
          <p:cNvPicPr>
            <a:picLocks noChangeAspect="1" noChangeArrowheads="1"/>
          </p:cNvPicPr>
          <p:nvPr/>
        </p:nvPicPr>
        <p:blipFill>
          <a:blip r:embed="rId3"/>
          <a:srcRect/>
          <a:stretch>
            <a:fillRect/>
          </a:stretch>
        </p:blipFill>
        <p:spPr bwMode="auto">
          <a:xfrm>
            <a:off x="4071934" y="252031"/>
            <a:ext cx="4786346" cy="5963051"/>
          </a:xfrm>
          <a:prstGeom prst="rect">
            <a:avLst/>
          </a:prstGeom>
          <a:noFill/>
          <a:ln w="9525">
            <a:noFill/>
            <a:miter lim="800000"/>
            <a:headEnd/>
            <a:tailEnd/>
          </a:ln>
        </p:spPr>
      </p:pic>
      <p:sp>
        <p:nvSpPr>
          <p:cNvPr id="4097" name="Rectangle 1"/>
          <p:cNvSpPr>
            <a:spLocks noChangeArrowheads="1"/>
          </p:cNvSpPr>
          <p:nvPr/>
        </p:nvSpPr>
        <p:spPr bwMode="auto">
          <a:xfrm>
            <a:off x="-142908" y="4929198"/>
            <a:ext cx="421481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616.15</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І98</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Гематология модулі  оқулық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Внутренние болезни: модуль гематология : учебник / Л. Г. </a:t>
            </a:r>
            <a:r>
              <a:rPr kumimoji="0" lang="ru-RU" sz="1400" b="1" i="0" u="none" strike="noStrike" cap="none" normalizeH="0" baseline="0" dirty="0" smtClean="0">
                <a:ln>
                  <a:noFill/>
                </a:ln>
                <a:effectLst/>
                <a:latin typeface="Times New Roman" pitchFamily="18" charset="0"/>
                <a:cs typeface="Times New Roman" pitchFamily="18" charset="0"/>
              </a:rPr>
              <a:t>Тургунова.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М. : 2016. - 240 б.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357166"/>
            <a:ext cx="2857520" cy="6143668"/>
          </a:xfrm>
        </p:spPr>
        <p:txBody>
          <a:bodyPr/>
          <a:lstStyle/>
          <a:p>
            <a:pPr>
              <a:spcAft>
                <a:spcPts val="0"/>
              </a:spcAft>
            </a:pPr>
            <a:r>
              <a:rPr lang="ru-RU" sz="4400" dirty="0" smtClean="0">
                <a:solidFill>
                  <a:srgbClr val="000000"/>
                </a:solidFill>
                <a:latin typeface="Arial Unicode MS"/>
              </a:rPr>
              <a:t/>
            </a:r>
            <a:br>
              <a:rPr lang="ru-RU" sz="4400" dirty="0" smtClean="0">
                <a:solidFill>
                  <a:srgbClr val="000000"/>
                </a:solidFill>
                <a:latin typeface="Arial Unicode MS"/>
              </a:rPr>
            </a:br>
            <a:endParaRPr lang="ru-RU" dirty="0"/>
          </a:p>
        </p:txBody>
      </p:sp>
      <p:sp>
        <p:nvSpPr>
          <p:cNvPr id="3" name="Подзаголовок 2"/>
          <p:cNvSpPr>
            <a:spLocks noGrp="1"/>
          </p:cNvSpPr>
          <p:nvPr>
            <p:ph type="subTitle" idx="1"/>
          </p:nvPr>
        </p:nvSpPr>
        <p:spPr>
          <a:xfrm>
            <a:off x="3643306" y="142852"/>
            <a:ext cx="5286412" cy="6357982"/>
          </a:xfrm>
        </p:spPr>
        <p:txBody>
          <a:bodyPr>
            <a:normAutofit fontScale="25000" lnSpcReduction="20000"/>
          </a:bodyPr>
          <a:lstStyle/>
          <a:p>
            <a:pPr algn="l">
              <a:lnSpc>
                <a:spcPct val="120000"/>
              </a:lnSpc>
            </a:pPr>
            <a:r>
              <a:rPr lang="ru-RU" sz="5600" b="1" dirty="0" smtClean="0">
                <a:latin typeface="Times New Roman" pitchFamily="18" charset="0"/>
                <a:cs typeface="Times New Roman" pitchFamily="18" charset="0"/>
              </a:rPr>
              <a:t>     Оқулықтың  мазмұны «Жалпы медицина» мамандығы «Гастроэнтерология» модулі бойынша ішкі аурулар бағдарламасымен сипатталады, базалық  пәндердің «Ас қорыту жүйесі» модулінің интеграциялық оқулығының жалғастырушысы болып табылады. Оқулықтың құрылу түрі гастроэнтерологиялық синдромдар кезінде диагностикалық ізденіс дағдыларын меңгеруге бағытталған. Оқулықта Қазақстанда әрекет етуші диагностика және емдеу клиникалық хаттамаларын, халықаралық ұсыныстарды ескере отырып, неғұрлым жиі таралған асқазан - ішек жолдары ауруларының заманауи жіктемелері, диагностикалық белгілері және емдеу қағидалары ұсынылған. Сонымен қоса, оқулықта вирусты гепатиттер мен жедел ішек инфекциясының диагностикасымен емінің мәселелері қарастырылған.</a:t>
            </a:r>
          </a:p>
          <a:p>
            <a:pPr algn="l">
              <a:lnSpc>
                <a:spcPct val="120000"/>
              </a:lnSpc>
            </a:pPr>
            <a:endParaRPr lang="ru-RU" sz="5600" b="1" dirty="0" smtClean="0">
              <a:latin typeface="Times New Roman" pitchFamily="18" charset="0"/>
              <a:cs typeface="Times New Roman" pitchFamily="18" charset="0"/>
            </a:endParaRPr>
          </a:p>
          <a:p>
            <a:pPr algn="l">
              <a:lnSpc>
                <a:spcPct val="120000"/>
              </a:lnSpc>
            </a:pPr>
            <a:r>
              <a:rPr lang="ru-RU" sz="5600" b="1" dirty="0" smtClean="0">
                <a:latin typeface="Times New Roman" pitchFamily="18" charset="0"/>
                <a:cs typeface="Times New Roman" pitchFamily="18" charset="0"/>
              </a:rPr>
              <a:t>     Содержание учебника соответствует программе внутренних болезней по модулю «Гастроэнтерология» специальности «Общая медицина» и имеет преемственность с интегрированным учебником модуля «Пищеварительная система» базовых дисциплин. Форма построения учебника направлена на умение проводить диагностический поиск при гастроэнтерологических синдромах. В учебнике представлены современные классификации, диагностические критерии и принципы лечения наиболее распространенных заболеваний желудочно-кишечного тракта с учетом действующих в Казахстане клинических протоколов диагностики и лечения, международных рекомендаций. В нем также освещены вопросы диагностики, лечения вирусных гепатитов и острой кишечной инфекции.</a:t>
            </a:r>
          </a:p>
          <a:p>
            <a:endParaRPr lang="ru-RU" b="1" dirty="0"/>
          </a:p>
        </p:txBody>
      </p:sp>
      <p:pic>
        <p:nvPicPr>
          <p:cNvPr id="4098" name="Picture 2" descr="image9"/>
          <p:cNvPicPr>
            <a:picLocks noChangeAspect="1" noChangeArrowheads="1"/>
          </p:cNvPicPr>
          <p:nvPr/>
        </p:nvPicPr>
        <p:blipFill>
          <a:blip r:embed="rId2" cstate="print"/>
          <a:srcRect/>
          <a:stretch>
            <a:fillRect/>
          </a:stretch>
        </p:blipFill>
        <p:spPr bwMode="auto">
          <a:xfrm rot="20754719">
            <a:off x="624140" y="523660"/>
            <a:ext cx="2492839" cy="4352935"/>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3073" name="Rectangle 1"/>
          <p:cNvSpPr>
            <a:spLocks noChangeArrowheads="1"/>
          </p:cNvSpPr>
          <p:nvPr/>
        </p:nvSpPr>
        <p:spPr bwMode="auto">
          <a:xfrm>
            <a:off x="-285784" y="5357826"/>
            <a:ext cx="407196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616.3</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І-98</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Гастроэнтерология модулі : оқулық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1" i="0" u="none" strike="noStrike" cap="none" normalizeH="0" baseline="0" dirty="0" smtClean="0">
                <a:ln>
                  <a:noFill/>
                </a:ln>
                <a:effectLst/>
                <a:latin typeface="Times New Roman" pitchFamily="18" charset="0"/>
                <a:cs typeface="Times New Roman" pitchFamily="18" charset="0"/>
              </a:rPr>
              <a:t> Модуль внутренние болезни. Гастроэнтерология</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 учебник / М. : 2016. –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384 бет.</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500042"/>
            <a:ext cx="3143272" cy="5929354"/>
          </a:xfrm>
        </p:spPr>
        <p:txBody>
          <a:bodyPr/>
          <a:lstStyle/>
          <a:p>
            <a:r>
              <a:rPr lang="ru-RU" dirty="0" smtClean="0"/>
              <a:t/>
            </a:r>
            <a:br>
              <a:rPr lang="ru-RU" dirty="0" smtClean="0"/>
            </a:br>
            <a:r>
              <a:rPr lang="ru-RU" dirty="0" smtClean="0"/>
              <a:t/>
            </a:r>
            <a:br>
              <a:rPr lang="ru-RU" dirty="0" smtClean="0"/>
            </a:br>
            <a:endParaRPr lang="ru-RU" dirty="0"/>
          </a:p>
        </p:txBody>
      </p:sp>
      <p:pic>
        <p:nvPicPr>
          <p:cNvPr id="5122" name="Picture 2" descr="image10"/>
          <p:cNvPicPr>
            <a:picLocks noChangeAspect="1" noChangeArrowheads="1"/>
          </p:cNvPicPr>
          <p:nvPr/>
        </p:nvPicPr>
        <p:blipFill>
          <a:blip r:embed="rId2" cstate="print"/>
          <a:srcRect/>
          <a:stretch>
            <a:fillRect/>
          </a:stretch>
        </p:blipFill>
        <p:spPr bwMode="auto">
          <a:xfrm rot="20985588">
            <a:off x="799701" y="637744"/>
            <a:ext cx="2456903" cy="4103413"/>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5" name="Подзаголовок 4"/>
          <p:cNvSpPr>
            <a:spLocks noGrp="1"/>
          </p:cNvSpPr>
          <p:nvPr>
            <p:ph type="subTitle" idx="1"/>
          </p:nvPr>
        </p:nvSpPr>
        <p:spPr>
          <a:xfrm>
            <a:off x="4071934" y="214290"/>
            <a:ext cx="4643470" cy="6215106"/>
          </a:xfrm>
        </p:spPr>
        <p:txBody>
          <a:bodyPr>
            <a:noAutofit/>
          </a:bodyPr>
          <a:lstStyle/>
          <a:p>
            <a:pPr algn="l"/>
            <a:r>
              <a:rPr lang="ru-RU" sz="1400" b="1" dirty="0" smtClean="0">
                <a:latin typeface="Times New Roman" pitchFamily="18" charset="0"/>
                <a:cs typeface="Times New Roman" pitchFamily="18" charset="0"/>
              </a:rPr>
              <a:t>       Оқулықтың  мазмұны «Жалпы  медицина» мамандығы «Кардиология» модулі бойынша ішкі аурулар  бағдарламасына сәйкес келеді, базалық пәндердің  «Жүрек-қан тамыр жүйесі» модулінің интеграциялық оқулығының жалғасы болып табылады. Оқулықтың қурылу түрі жиі таралған кардиологиялық синдромдар кезіндегі диагностикалық ізденіс дағдыларын меңгеруге бағытталған. Оқулықта Қазақстан Республикасында қолданылатын әрекет етуші диагностика және емдеудің клиникалық хаттамаларын, халықаралық ұсыныстарды ескере отырып, заманауи жіктемелер, диагноздың сипат белгілері және емдеу қағидалары ұсынылған.</a:t>
            </a: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Содержание учебника соответствует программе внутренних болезней по модулю «Кардиология» по специальности «Общая медицина», имеет преемственность с интегрированным учебником модуля «Сердечно-сосудистая система» базовых дисциплин. Форма построения учебника направлена на умение проводить диагностический поиск при наиболее распространенных кардиологических синдромах. В нем представлены современные классификации, критерии диагноза, принципы лечения с учетом действующих в Казахстане клинических протоколов диагностики</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и лечения, международных рекомендаций.</a:t>
            </a:r>
          </a:p>
          <a:p>
            <a:pPr algn="l"/>
            <a:endParaRPr lang="ru-RU" sz="1100" b="1" dirty="0">
              <a:latin typeface="Times New Roman" pitchFamily="18" charset="0"/>
              <a:cs typeface="Times New Roman" pitchFamily="18" charset="0"/>
            </a:endParaRPr>
          </a:p>
        </p:txBody>
      </p:sp>
      <p:sp>
        <p:nvSpPr>
          <p:cNvPr id="2049" name="Rectangle 1"/>
          <p:cNvSpPr>
            <a:spLocks noChangeArrowheads="1"/>
          </p:cNvSpPr>
          <p:nvPr/>
        </p:nvSpPr>
        <p:spPr bwMode="auto">
          <a:xfrm>
            <a:off x="0" y="5143512"/>
            <a:ext cx="3857620"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616.12-07-08</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І-97</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Кардиология </a:t>
            </a:r>
            <a:r>
              <a:rPr kumimoji="0" lang="ru-RU" sz="1400" b="1" i="0" u="none" strike="noStrike" cap="none" normalizeH="0" baseline="0" dirty="0" smtClean="0">
                <a:ln>
                  <a:noFill/>
                </a:ln>
                <a:effectLst/>
                <a:latin typeface="Times New Roman" pitchFamily="18" charset="0"/>
                <a:cs typeface="Times New Roman" pitchFamily="18" charset="0"/>
              </a:rPr>
              <a:t>модулі</a:t>
            </a:r>
            <a:r>
              <a:rPr lang="ru-RU" sz="1400" b="1" dirty="0" smtClean="0">
                <a:latin typeface="Times New Roman" pitchFamily="18" charset="0"/>
                <a:cs typeface="Times New Roman" pitchFamily="18" charset="0"/>
              </a:rPr>
              <a:t> </a:t>
            </a:r>
            <a:r>
              <a:rPr kumimoji="0" lang="ru-RU" sz="1400" b="1" i="0" u="none" strike="noStrike" cap="none" normalizeH="0" baseline="0" dirty="0" smtClean="0">
                <a:ln>
                  <a:noFill/>
                </a:ln>
                <a:effectLst/>
                <a:latin typeface="Times New Roman" pitchFamily="18" charset="0"/>
                <a:cs typeface="Times New Roman" pitchFamily="18" charset="0"/>
              </a:rPr>
              <a:t>оқулық </a:t>
            </a:r>
            <a:r>
              <a:rPr lang="ru-RU" sz="1400" b="1" dirty="0" smtClean="0">
                <a:latin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Внутренние болезни. Модуль кардиология : учебник / Л. К.</a:t>
            </a:r>
            <a:r>
              <a:rPr kumimoji="0" lang="ru-RU" sz="1400" b="1" i="0" u="none" strike="noStrike" cap="none" normalizeH="0" baseline="0" dirty="0" smtClean="0">
                <a:ln>
                  <a:noFill/>
                </a:ln>
                <a:effectLst/>
                <a:latin typeface="Times New Roman" pitchFamily="18" charset="0"/>
                <a:cs typeface="Times New Roman" pitchFamily="18" charset="0"/>
              </a:rPr>
              <a:t> Бадина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[ж/б.]. - М. 2016. - 256 бет.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28662" y="500042"/>
            <a:ext cx="2928958" cy="5286412"/>
          </a:xfrm>
        </p:spPr>
        <p:txBody>
          <a:bodyPr/>
          <a:lstStyle/>
          <a:p>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4500562" y="428604"/>
            <a:ext cx="4143404" cy="5143536"/>
          </a:xfrm>
        </p:spPr>
        <p:txBody>
          <a:bodyPr>
            <a:noAutofit/>
          </a:bodyPr>
          <a:lstStyle/>
          <a:p>
            <a:pPr algn="l"/>
            <a:r>
              <a:rPr lang="ru-RU" sz="1400" b="1" dirty="0" smtClean="0">
                <a:latin typeface="Times New Roman" pitchFamily="18" charset="0"/>
                <a:cs typeface="Times New Roman" pitchFamily="18" charset="0"/>
              </a:rPr>
              <a:t>        «Ас қорыту жүйесі» модулінің оқулығы интеграцияланған жүйе бойынша білім алатын студенттерге арналған. Берілген оқулықта ас қорыту жүйесі бойынша  типтік оқу бағдарламасына сәйкес сегіз пәннің барлық материалы көрсетілген: адам анатомиясы,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Учебник по модулю «Пищеварительная система» предназначен для студентов, обучающихся по интегрированной системе. Материал представлен Типовой учебной программой по пищеварительной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endParaRPr lang="ru-RU" sz="1400" b="1" dirty="0">
              <a:latin typeface="Times New Roman" pitchFamily="18" charset="0"/>
              <a:cs typeface="Times New Roman" pitchFamily="18" charset="0"/>
            </a:endParaRPr>
          </a:p>
        </p:txBody>
      </p:sp>
      <p:pic>
        <p:nvPicPr>
          <p:cNvPr id="3074" name="Picture 2" descr="image8"/>
          <p:cNvPicPr>
            <a:picLocks noChangeAspect="1" noChangeArrowheads="1"/>
          </p:cNvPicPr>
          <p:nvPr/>
        </p:nvPicPr>
        <p:blipFill>
          <a:blip r:embed="rId2" cstate="print"/>
          <a:srcRect/>
          <a:stretch>
            <a:fillRect/>
          </a:stretch>
        </p:blipFill>
        <p:spPr bwMode="auto">
          <a:xfrm rot="20810268">
            <a:off x="863015" y="506732"/>
            <a:ext cx="2413449" cy="4094029"/>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1025" name="Rectangle 1"/>
          <p:cNvSpPr>
            <a:spLocks noChangeArrowheads="1"/>
          </p:cNvSpPr>
          <p:nvPr/>
        </p:nvSpPr>
        <p:spPr bwMode="auto">
          <a:xfrm>
            <a:off x="0" y="5072074"/>
            <a:ext cx="435768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616.3</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А86</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1" i="0" u="none" strike="noStrike" cap="none" normalizeH="0" baseline="0" dirty="0" smtClean="0">
                <a:ln>
                  <a:noFill/>
                </a:ln>
                <a:effectLst/>
                <a:latin typeface="Times New Roman" pitchFamily="18" charset="0"/>
                <a:cs typeface="Times New Roman" pitchFamily="18" charset="0"/>
              </a:rPr>
              <a:t>Ас қорыту жүйесі" модулі интеграцияланған оқулық</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 Модуль "Пищеварительная система" : интегрированный учебник / С. К. </a:t>
            </a:r>
            <a:r>
              <a:rPr kumimoji="0" lang="ru-RU" sz="1400" b="1" i="0" u="none" strike="noStrike" cap="none" normalizeH="0" baseline="0" dirty="0" smtClean="0">
                <a:ln>
                  <a:noFill/>
                </a:ln>
                <a:effectLst/>
                <a:latin typeface="Times New Roman" pitchFamily="18" charset="0"/>
                <a:cs typeface="Times New Roman" pitchFamily="18" charset="0"/>
              </a:rPr>
              <a:t>Жауғашева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[ж. б.] - М. : 2014. - 376 бет. с. : ил. -</a:t>
            </a:r>
            <a:endParaRPr kumimoji="0" lang="ru-RU" sz="1400" b="1" i="0" u="none" strike="noStrike" cap="none" normalizeH="0" baseline="0" dirty="0" smtClean="0">
              <a:ln>
                <a:noFill/>
              </a:ln>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0835463">
            <a:off x="686354" y="679025"/>
            <a:ext cx="2562750" cy="3947426"/>
          </a:xfrm>
        </p:spPr>
        <p:txBody>
          <a:bodyPr/>
          <a:lstStyle/>
          <a:p>
            <a:endParaRPr lang="ru-RU" dirty="0"/>
          </a:p>
        </p:txBody>
      </p:sp>
      <p:sp>
        <p:nvSpPr>
          <p:cNvPr id="3" name="Подзаголовок 2"/>
          <p:cNvSpPr>
            <a:spLocks noGrp="1"/>
          </p:cNvSpPr>
          <p:nvPr>
            <p:ph type="subTitle" idx="1"/>
          </p:nvPr>
        </p:nvSpPr>
        <p:spPr>
          <a:xfrm>
            <a:off x="4357686" y="214290"/>
            <a:ext cx="4114646" cy="5929354"/>
          </a:xfrm>
        </p:spPr>
        <p:txBody>
          <a:bodyPr>
            <a:normAutofit/>
          </a:bodyPr>
          <a:lstStyle/>
          <a:p>
            <a:pPr algn="l"/>
            <a:r>
              <a:rPr lang="ru-RU" sz="1400" b="1" dirty="0" smtClean="0">
                <a:latin typeface="Times New Roman" pitchFamily="18" charset="0"/>
                <a:cs typeface="Times New Roman" pitchFamily="18" charset="0"/>
              </a:rPr>
              <a:t>Эндокриндік  жүйесі» модулінің оқулығы интеграцияланған жүйе бойынша білім алатын студенттерге арналған. Берілген оқулықта эндокриндік жүйесі бойынша  типтік оқу бағдарламасына сәйкес сегіз пәннің барлық материалы көрсетілген: адам анатомиясы,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endParaRPr lang="kk-KZ" sz="1400" b="1" dirty="0" smtClean="0">
              <a:latin typeface="Times New Roman" pitchFamily="18" charset="0"/>
              <a:cs typeface="Times New Roman" pitchFamily="18" charset="0"/>
            </a:endParaRP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Учебник по модулю «Эндокринная система» предназначен для студентов, обучающихся по интегрированной системе. Материал представлен Типовой учебной программой по эндокринной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p>
          <a:p>
            <a:endParaRPr lang="ru-RU" sz="1400" b="1" dirty="0"/>
          </a:p>
        </p:txBody>
      </p:sp>
      <p:pic>
        <p:nvPicPr>
          <p:cNvPr id="4" name="Picture 2" descr="image1"/>
          <p:cNvPicPr>
            <a:picLocks noChangeAspect="1" noChangeArrowheads="1"/>
          </p:cNvPicPr>
          <p:nvPr/>
        </p:nvPicPr>
        <p:blipFill>
          <a:blip r:embed="rId2" cstate="print"/>
          <a:srcRect/>
          <a:stretch>
            <a:fillRect/>
          </a:stretch>
        </p:blipFill>
        <p:spPr bwMode="auto">
          <a:xfrm rot="20846264">
            <a:off x="669124" y="730942"/>
            <a:ext cx="2542060" cy="3805344"/>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5" name="Прямоугольник 4"/>
          <p:cNvSpPr/>
          <p:nvPr/>
        </p:nvSpPr>
        <p:spPr>
          <a:xfrm>
            <a:off x="428596" y="5072074"/>
            <a:ext cx="3500462" cy="1384995"/>
          </a:xfrm>
          <a:prstGeom prst="rect">
            <a:avLst/>
          </a:prstGeom>
        </p:spPr>
        <p:txBody>
          <a:bodyPr wrap="square">
            <a:spAutoFit/>
          </a:bodyPr>
          <a:lstStyle/>
          <a:p>
            <a:pPr lvl="1" fontAlgn="base">
              <a:spcBef>
                <a:spcPct val="0"/>
              </a:spcBef>
              <a:spcAft>
                <a:spcPct val="0"/>
              </a:spcAft>
            </a:pPr>
            <a:r>
              <a:rPr lang="ru-RU" sz="1400" b="1" dirty="0" smtClean="0">
                <a:latin typeface="Times New Roman" pitchFamily="18" charset="0"/>
                <a:cs typeface="Times New Roman" pitchFamily="18" charset="0"/>
              </a:rPr>
              <a:t>616.43</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Э64</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"Эндокриндік жүйесі  Интеграцияланған оқулық : / Жауғашева С. К. [ж. б.] ; - М. : 2014. - 328 бет. с. : ил.</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4" y="533400"/>
            <a:ext cx="3328764" cy="5467368"/>
          </a:xfrm>
        </p:spPr>
        <p:txBody>
          <a:bodyPr/>
          <a:lstStyle/>
          <a:p>
            <a:r>
              <a:rPr lang="ru-RU" sz="1200" dirty="0" smtClean="0"/>
              <a:t/>
            </a:r>
            <a:br>
              <a:rPr lang="ru-RU" sz="1200" dirty="0" smtClean="0"/>
            </a:br>
            <a:r>
              <a:rPr lang="ru-RU" sz="1200" dirty="0" smtClean="0">
                <a:solidFill>
                  <a:srgbClr val="000000"/>
                </a:solidFill>
                <a:latin typeface="Arial Unicode MS"/>
              </a:rPr>
              <a:t/>
            </a:r>
            <a:br>
              <a:rPr lang="ru-RU" sz="1200" dirty="0" smtClean="0">
                <a:solidFill>
                  <a:srgbClr val="000000"/>
                </a:solidFill>
                <a:latin typeface="Arial Unicode MS"/>
              </a:rPr>
            </a:br>
            <a:r>
              <a:rPr lang="ru-RU" sz="1200" dirty="0" smtClean="0"/>
              <a:t/>
            </a:r>
            <a:br>
              <a:rPr lang="ru-RU" sz="1200" dirty="0" smtClean="0"/>
            </a:br>
            <a:r>
              <a:rPr lang="ru-RU" sz="1200" dirty="0" smtClean="0"/>
              <a:t/>
            </a:r>
            <a:br>
              <a:rPr lang="ru-RU" sz="1200" dirty="0" smtClean="0"/>
            </a:br>
            <a:endParaRPr lang="ru-RU" sz="1200" dirty="0"/>
          </a:p>
        </p:txBody>
      </p:sp>
      <p:sp>
        <p:nvSpPr>
          <p:cNvPr id="3" name="Содержимое 2"/>
          <p:cNvSpPr>
            <a:spLocks noGrp="1"/>
          </p:cNvSpPr>
          <p:nvPr>
            <p:ph type="subTitle" idx="1"/>
          </p:nvPr>
        </p:nvSpPr>
        <p:spPr>
          <a:xfrm>
            <a:off x="4500562" y="285728"/>
            <a:ext cx="3971770" cy="6000792"/>
          </a:xfrm>
        </p:spPr>
        <p:txBody>
          <a:bodyPr>
            <a:noAutofit/>
          </a:bodyPr>
          <a:lstStyle/>
          <a:p>
            <a:pPr algn="l"/>
            <a:r>
              <a:rPr lang="kk-KZ" sz="1400" b="1" dirty="0" smtClean="0">
                <a:latin typeface="Times New Roman" pitchFamily="18" charset="0"/>
                <a:cs typeface="Times New Roman" pitchFamily="18" charset="0"/>
              </a:rPr>
              <a:t>       </a:t>
            </a:r>
            <a:r>
              <a:rPr lang="kk-KZ" sz="1400" b="1" dirty="0" smtClean="0">
                <a:solidFill>
                  <a:schemeClr val="bg1"/>
                </a:solidFill>
                <a:latin typeface="Times New Roman" pitchFamily="18" charset="0"/>
                <a:cs typeface="Times New Roman" pitchFamily="18" charset="0"/>
              </a:rPr>
              <a:t>   Оқулықтың мазмұны «Жалпы </a:t>
            </a:r>
            <a:r>
              <a:rPr lang="ru-RU" sz="1400" b="1" dirty="0" smtClean="0">
                <a:solidFill>
                  <a:schemeClr val="bg1"/>
                </a:solidFill>
                <a:latin typeface="Times New Roman" pitchFamily="18" charset="0"/>
                <a:cs typeface="Times New Roman" pitchFamily="18" charset="0"/>
              </a:rPr>
              <a:t>медицина» </a:t>
            </a:r>
            <a:r>
              <a:rPr lang="kk-KZ" sz="1400" b="1" dirty="0" smtClean="0">
                <a:solidFill>
                  <a:schemeClr val="bg1"/>
                </a:solidFill>
                <a:latin typeface="Times New Roman" pitchFamily="18" charset="0"/>
                <a:cs typeface="Times New Roman" pitchFamily="18" charset="0"/>
              </a:rPr>
              <a:t>мамандығы </a:t>
            </a:r>
            <a:r>
              <a:rPr lang="ru-RU" sz="1400" b="1" dirty="0" smtClean="0">
                <a:solidFill>
                  <a:schemeClr val="bg1"/>
                </a:solidFill>
                <a:latin typeface="Times New Roman" pitchFamily="18" charset="0"/>
                <a:cs typeface="Times New Roman" pitchFamily="18" charset="0"/>
              </a:rPr>
              <a:t>«Эндокринология» </a:t>
            </a:r>
            <a:r>
              <a:rPr lang="kk-KZ" sz="1400" b="1" dirty="0" smtClean="0">
                <a:solidFill>
                  <a:schemeClr val="bg1"/>
                </a:solidFill>
                <a:latin typeface="Times New Roman" pitchFamily="18" charset="0"/>
                <a:cs typeface="Times New Roman" pitchFamily="18" charset="0"/>
              </a:rPr>
              <a:t>модулі бойынша ішкі аурулар бағдарламасымен сипатталады, базалық пәндердің «Эндокринді жүйесі» модулінің интеграциялық оқулығының жалғастырушысы болып табылады. Оқулықтың құрылу түрі неғұрлым жиі таралған эндокринді аурулар кезінде симптомдар мен синдромдарды анықтаудағы клиникалық машықтарды құрасты румен диагностикалық ізденіс дағдыларын меңгеруге бейімделген. </a:t>
            </a:r>
          </a:p>
          <a:p>
            <a:pPr algn="l"/>
            <a:endParaRPr lang="ru-RU" sz="1400"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Содержание учебника соответствует программе внутренних болезней по модулю «Эндокринология» специальности «Общая медицина» и имеет преемственность с интегрированным учебником модуля «Эндокринная система» базовых дисциплин. Форма построения учебника направлена на формирование клинических навыков выявления симптомов и синдромов, наиболее часто встречаемых у больных с энокринной патологией, умения проводить диагностический поиск при наиболее распространенных эндокринных заболеваниях. </a:t>
            </a:r>
          </a:p>
          <a:p>
            <a:r>
              <a:rPr lang="ru-RU" sz="1000" dirty="0" smtClean="0"/>
              <a:t> </a:t>
            </a:r>
            <a:endParaRPr lang="ru-RU" sz="1000" dirty="0"/>
          </a:p>
        </p:txBody>
      </p:sp>
      <p:pic>
        <p:nvPicPr>
          <p:cNvPr id="2050" name="Picture 2" descr="image1"/>
          <p:cNvPicPr>
            <a:picLocks noChangeAspect="1" noChangeArrowheads="1"/>
          </p:cNvPicPr>
          <p:nvPr/>
        </p:nvPicPr>
        <p:blipFill>
          <a:blip r:embed="rId2" cstate="print"/>
          <a:srcRect/>
          <a:stretch>
            <a:fillRect/>
          </a:stretch>
        </p:blipFill>
        <p:spPr bwMode="auto">
          <a:xfrm rot="20949294">
            <a:off x="540508" y="350672"/>
            <a:ext cx="2634028" cy="4477025"/>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14337" name="Rectangle 1"/>
          <p:cNvSpPr>
            <a:spLocks noChangeArrowheads="1"/>
          </p:cNvSpPr>
          <p:nvPr/>
        </p:nvSpPr>
        <p:spPr bwMode="auto">
          <a:xfrm>
            <a:off x="0" y="5072074"/>
            <a:ext cx="4572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616.43</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І 98</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Эндокринология модулі оқулық = Внутренние болезни: модуль эндокринология : учебник / Л. Г. Тургунова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[ж.б.]. - М. : 2016. - 248 б.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type="subTitle" idx="1"/>
          </p:nvPr>
        </p:nvSpPr>
        <p:spPr>
          <a:xfrm>
            <a:off x="4786314" y="500042"/>
            <a:ext cx="3682906" cy="5072098"/>
          </a:xfrm>
        </p:spPr>
        <p:txBody>
          <a:bodyPr>
            <a:normAutofit/>
          </a:bodyPr>
          <a:lstStyle/>
          <a:p>
            <a:pPr algn="l"/>
            <a:r>
              <a:rPr lang="ru-RU" sz="1400" b="1" dirty="0" smtClean="0">
                <a:latin typeface="Times New Roman" pitchFamily="18" charset="0"/>
                <a:cs typeface="Times New Roman" pitchFamily="18" charset="0"/>
              </a:rPr>
              <a:t>           «Қан түзуші жүйесі» модулінің оқулығы интеграцияланған жүйе бойынша білім алатын студенттерге арналған. Берілген оқулықта қан түзуші жүйесі бойынша типтік оқу бағдарламасына сәйкес сегіз пәннің барлық материалы көрсетілген: адам анатомиясы,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Учебник по модулю «Кроветворная система» предназначен для студентов, обучающихся по интегрирован­ной системе. Материал представлен  Типовой учебной программой по кроветворной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endParaRPr lang="ru-RU" sz="1400" b="1" dirty="0">
              <a:latin typeface="Times New Roman" pitchFamily="18" charset="0"/>
              <a:cs typeface="Times New Roman" pitchFamily="18" charset="0"/>
            </a:endParaRPr>
          </a:p>
        </p:txBody>
      </p:sp>
      <p:pic>
        <p:nvPicPr>
          <p:cNvPr id="3074" name="Picture 2" descr="image1"/>
          <p:cNvPicPr>
            <a:picLocks noChangeAspect="1" noChangeArrowheads="1"/>
          </p:cNvPicPr>
          <p:nvPr/>
        </p:nvPicPr>
        <p:blipFill>
          <a:blip r:embed="rId2" cstate="print"/>
          <a:srcRect/>
          <a:stretch>
            <a:fillRect/>
          </a:stretch>
        </p:blipFill>
        <p:spPr bwMode="auto">
          <a:xfrm rot="20935239">
            <a:off x="665438" y="422862"/>
            <a:ext cx="2578275" cy="4201994"/>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13313" name="Rectangle 1"/>
          <p:cNvSpPr>
            <a:spLocks noChangeArrowheads="1"/>
          </p:cNvSpPr>
          <p:nvPr/>
        </p:nvSpPr>
        <p:spPr bwMode="auto">
          <a:xfrm>
            <a:off x="0" y="4765119"/>
            <a:ext cx="421484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616.41</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Қ34</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"Қан </a:t>
            </a:r>
            <a:r>
              <a:rPr kumimoji="0" lang="ru-RU" sz="1400" b="1" i="0" u="none" strike="noStrike" cap="none" normalizeH="0" baseline="0" dirty="0" smtClean="0">
                <a:ln>
                  <a:noFill/>
                </a:ln>
                <a:effectLst/>
                <a:latin typeface="Times New Roman" pitchFamily="18" charset="0"/>
                <a:cs typeface="Times New Roman" pitchFamily="18" charset="0"/>
              </a:rPr>
              <a:t>түзуші жүйесі" модулі [Текст] : интеграцияланған оқулық = Модуль "Кроветворная система" : интеграционный учебник / С. К. Жауғашева [ж. б.] ; - М. : "Литтерра", 2014. - 288 бет. с. - (Интеграцияланған оқулық).</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ru-RU" sz="4000" dirty="0" smtClean="0"/>
              <a:t/>
            </a:r>
            <a:br>
              <a:rPr lang="ru-RU" sz="4000" dirty="0" smtClean="0"/>
            </a:br>
            <a:r>
              <a:rPr lang="ru-RU" sz="4000" dirty="0" smtClean="0">
                <a:solidFill>
                  <a:srgbClr val="000000"/>
                </a:solidFill>
                <a:latin typeface="Arial Unicode MS"/>
              </a:rPr>
              <a:t/>
            </a:r>
            <a:br>
              <a:rPr lang="ru-RU" sz="4000" dirty="0" smtClean="0">
                <a:solidFill>
                  <a:srgbClr val="000000"/>
                </a:solidFill>
                <a:latin typeface="Arial Unicode MS"/>
              </a:rPr>
            </a:br>
            <a:endParaRPr lang="ru-RU" dirty="0"/>
          </a:p>
        </p:txBody>
      </p:sp>
      <p:sp>
        <p:nvSpPr>
          <p:cNvPr id="3" name="Содержимое 2"/>
          <p:cNvSpPr>
            <a:spLocks noGrp="1"/>
          </p:cNvSpPr>
          <p:nvPr>
            <p:ph type="subTitle" idx="1"/>
          </p:nvPr>
        </p:nvSpPr>
        <p:spPr>
          <a:xfrm>
            <a:off x="4071934" y="571480"/>
            <a:ext cx="4572032" cy="4786346"/>
          </a:xfrm>
        </p:spPr>
        <p:txBody>
          <a:bodyPr>
            <a:normAutofit/>
          </a:bodyPr>
          <a:lstStyle/>
          <a:p>
            <a:pPr algn="l">
              <a:lnSpc>
                <a:spcPct val="110000"/>
              </a:lnSpc>
            </a:pPr>
            <a:r>
              <a:rPr lang="kk-KZ" sz="1400" b="1" dirty="0" smtClean="0">
                <a:latin typeface="Times New Roman" pitchFamily="18" charset="0"/>
                <a:cs typeface="Times New Roman" pitchFamily="18" charset="0"/>
              </a:rPr>
              <a:t>         «Зәр шығару жүйесі» модулінің оқулығы интеграцияланған жүйе бойынша білім алатын студенттерге арналған. Берілген оқулықта зәр шығару жүйесі бойынша  типтік оқу бағдарламасына сәйкес сегіз пәннің барлық материалы көрсетілген: адам анатомиясы,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lnSpc>
                <a:spcPct val="110000"/>
              </a:lnSpc>
            </a:pPr>
            <a:endParaRPr lang="ru-RU" sz="1400" b="1" dirty="0" smtClean="0">
              <a:latin typeface="Times New Roman" pitchFamily="18" charset="0"/>
              <a:cs typeface="Times New Roman" pitchFamily="18" charset="0"/>
            </a:endParaRPr>
          </a:p>
          <a:p>
            <a:pPr algn="l">
              <a:lnSpc>
                <a:spcPct val="110000"/>
              </a:lnSpc>
            </a:pPr>
            <a:r>
              <a:rPr lang="ru-RU" sz="1400" b="1" dirty="0" smtClean="0">
                <a:latin typeface="Times New Roman" pitchFamily="18" charset="0"/>
                <a:cs typeface="Times New Roman" pitchFamily="18" charset="0"/>
              </a:rPr>
              <a:t>         Учебник по модулю «Мочевыделительная система» предназначен для студентов, обучающихся по интегрированной системе. Материал представлен Типовой учебной программой по мочевыделительной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p>
          <a:p>
            <a:pPr>
              <a:lnSpc>
                <a:spcPct val="110000"/>
              </a:lnSpc>
            </a:pPr>
            <a:endParaRPr lang="ru-RU" sz="1400" b="1" dirty="0">
              <a:latin typeface="Times New Roman" pitchFamily="18" charset="0"/>
              <a:cs typeface="Times New Roman" pitchFamily="18" charset="0"/>
            </a:endParaRPr>
          </a:p>
        </p:txBody>
      </p:sp>
      <p:pic>
        <p:nvPicPr>
          <p:cNvPr id="4098" name="Picture 2" descr="image1"/>
          <p:cNvPicPr>
            <a:picLocks noChangeAspect="1" noChangeArrowheads="1"/>
          </p:cNvPicPr>
          <p:nvPr/>
        </p:nvPicPr>
        <p:blipFill>
          <a:blip r:embed="rId2" cstate="print"/>
          <a:srcRect/>
          <a:stretch>
            <a:fillRect/>
          </a:stretch>
        </p:blipFill>
        <p:spPr bwMode="auto">
          <a:xfrm rot="21018309">
            <a:off x="731027" y="616821"/>
            <a:ext cx="2558350" cy="3808756"/>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5" name="Прямоугольник 4"/>
          <p:cNvSpPr/>
          <p:nvPr/>
        </p:nvSpPr>
        <p:spPr>
          <a:xfrm>
            <a:off x="500034" y="4929198"/>
            <a:ext cx="3714776" cy="1815882"/>
          </a:xfrm>
          <a:prstGeom prst="rect">
            <a:avLst/>
          </a:prstGeom>
        </p:spPr>
        <p:txBody>
          <a:bodyPr wrap="square">
            <a:spAutoFit/>
          </a:bodyPr>
          <a:lstStyle/>
          <a:p>
            <a:r>
              <a:rPr lang="ru-RU" sz="1400" b="1" dirty="0" smtClean="0">
                <a:latin typeface="Times New Roman" pitchFamily="18" charset="0"/>
                <a:cs typeface="Times New Roman" pitchFamily="18" charset="0"/>
              </a:rPr>
              <a:t>616.6</a:t>
            </a:r>
            <a:br>
              <a:rPr lang="ru-RU" sz="1400" b="1" dirty="0" smtClean="0">
                <a:latin typeface="Times New Roman" pitchFamily="18" charset="0"/>
                <a:cs typeface="Times New Roman" pitchFamily="18" charset="0"/>
              </a:rPr>
            </a:br>
            <a:r>
              <a:rPr lang="ru-RU" sz="1400" b="1" dirty="0" smtClean="0">
                <a:latin typeface="Times New Roman" pitchFamily="18" charset="0"/>
                <a:cs typeface="Times New Roman" pitchFamily="18" charset="0"/>
              </a:rPr>
              <a:t>З 34</a:t>
            </a:r>
          </a:p>
          <a:p>
            <a:r>
              <a:rPr lang="ru-RU" sz="1400" b="1" dirty="0" smtClean="0">
                <a:latin typeface="Times New Roman" pitchFamily="18" charset="0"/>
                <a:cs typeface="Times New Roman" pitchFamily="18" charset="0"/>
              </a:rPr>
              <a:t>"Зәр шығару жүйесі" модулі : интеграцияланған оқулық = Модуль "Мочевыделительная система" : интегрированный учебник / С. К. Жауғашева [ж. б.] ; - М. : 2014. - 256 бет. с. : ил. - (Интеграцияланған оқулық). </a:t>
            </a:r>
            <a:endParaRPr lang="ru-RU"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sz="4000" dirty="0" smtClean="0">
                <a:solidFill>
                  <a:srgbClr val="000000"/>
                </a:solidFill>
                <a:latin typeface="Arial Unicode MS"/>
              </a:rPr>
              <a:t/>
            </a:r>
            <a:br>
              <a:rPr lang="ru-RU" sz="4000" dirty="0" smtClean="0">
                <a:solidFill>
                  <a:srgbClr val="000000"/>
                </a:solidFill>
                <a:latin typeface="Arial Unicode MS"/>
              </a:rPr>
            </a:b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type="subTitle" idx="1"/>
          </p:nvPr>
        </p:nvSpPr>
        <p:spPr>
          <a:xfrm>
            <a:off x="4357686" y="357166"/>
            <a:ext cx="4429156" cy="5715040"/>
          </a:xfrm>
        </p:spPr>
        <p:txBody>
          <a:bodyPr>
            <a:noAutofit/>
          </a:bodyPr>
          <a:lstStyle/>
          <a:p>
            <a:pPr algn="l"/>
            <a:r>
              <a:rPr lang="kk-KZ" sz="1400" b="1" dirty="0" smtClean="0">
                <a:latin typeface="Times New Roman" pitchFamily="18" charset="0"/>
                <a:cs typeface="Times New Roman" pitchFamily="18" charset="0"/>
              </a:rPr>
              <a:t>        Оқулықтың мазмұны «Жалпы </a:t>
            </a:r>
            <a:r>
              <a:rPr lang="ru-RU" sz="1400" b="1" dirty="0" smtClean="0">
                <a:latin typeface="Times New Roman" pitchFamily="18" charset="0"/>
                <a:cs typeface="Times New Roman" pitchFamily="18" charset="0"/>
              </a:rPr>
              <a:t>медицина» </a:t>
            </a:r>
            <a:r>
              <a:rPr lang="kk-KZ" sz="1400" b="1" dirty="0" smtClean="0">
                <a:latin typeface="Times New Roman" pitchFamily="18" charset="0"/>
                <a:cs typeface="Times New Roman" pitchFamily="18" charset="0"/>
              </a:rPr>
              <a:t>мамандығы </a:t>
            </a:r>
            <a:r>
              <a:rPr lang="ru-RU" sz="1400" b="1" dirty="0" smtClean="0">
                <a:latin typeface="Times New Roman" pitchFamily="18" charset="0"/>
                <a:cs typeface="Times New Roman" pitchFamily="18" charset="0"/>
              </a:rPr>
              <a:t>«Нефрология» </a:t>
            </a:r>
            <a:r>
              <a:rPr lang="kk-KZ" sz="1400" b="1" dirty="0" smtClean="0">
                <a:latin typeface="Times New Roman" pitchFamily="18" charset="0"/>
                <a:cs typeface="Times New Roman" pitchFamily="18" charset="0"/>
              </a:rPr>
              <a:t>модулі бойынша ішкі аурулар бағдарламасын сипаттайды, базалық пәндердің «Зәр шығару жүйесі» модулінің интеграциялық оқулығының жалғастырушысы болып табылады. Оқулықтың құрылу түрі жиі таралған нефрологиялық синдромдар мен аурулар кезінде, сонымен қоса бүйректердің туберкулезінде диагностикалық ізденісті жүргізуге, зәр талдауын интерпретациялау дағдыларын меңгеруге бағытталған. </a:t>
            </a:r>
            <a:endParaRPr lang="ru-RU" sz="1400" b="1" dirty="0" smtClean="0">
              <a:latin typeface="Times New Roman" pitchFamily="18" charset="0"/>
              <a:cs typeface="Times New Roman" pitchFamily="18" charset="0"/>
            </a:endParaRP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Содержание учебника соответствует программе внутренних болезней по модулю «Нефрология» специальности «Общая медицина», имеет преемственность с интегрированным учебником «Мочевыделительная система» базовых дисциплин. Форма построения учебника направлена на умение интерпретировать анализы мочи, проводить диагностический поиск при наиболее распространенных нефрологических синдромах и заболеваниях, включая туберкулез почек. </a:t>
            </a:r>
          </a:p>
          <a:p>
            <a:pPr algn="l"/>
            <a:endParaRPr lang="ru-RU" sz="1400" b="1" dirty="0" smtClean="0">
              <a:latin typeface="Times New Roman" pitchFamily="18" charset="0"/>
              <a:cs typeface="Times New Roman" pitchFamily="18" charset="0"/>
            </a:endParaRPr>
          </a:p>
          <a:p>
            <a:endParaRPr lang="ru-RU" sz="1400" b="1" dirty="0"/>
          </a:p>
        </p:txBody>
      </p:sp>
      <p:pic>
        <p:nvPicPr>
          <p:cNvPr id="5122" name="Picture 2" descr="image2"/>
          <p:cNvPicPr>
            <a:picLocks noChangeAspect="1" noChangeArrowheads="1"/>
          </p:cNvPicPr>
          <p:nvPr/>
        </p:nvPicPr>
        <p:blipFill>
          <a:blip r:embed="rId2" cstate="print"/>
          <a:srcRect/>
          <a:stretch>
            <a:fillRect/>
          </a:stretch>
        </p:blipFill>
        <p:spPr bwMode="auto">
          <a:xfrm rot="20937654">
            <a:off x="832580" y="471834"/>
            <a:ext cx="2301011" cy="3695802"/>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11265" name="Rectangle 1"/>
          <p:cNvSpPr>
            <a:spLocks noChangeArrowheads="1"/>
          </p:cNvSpPr>
          <p:nvPr/>
        </p:nvSpPr>
        <p:spPr bwMode="auto">
          <a:xfrm>
            <a:off x="357158" y="4572008"/>
            <a:ext cx="3857652"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616.61-002</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 98</a:t>
            </a:r>
            <a:br>
              <a:rPr kumimoji="0" lang="ru-RU" sz="1400" b="1" i="0" u="none" strike="noStrike" cap="none" normalizeH="0" baseline="0" dirty="0" smtClean="0">
                <a:ln>
                  <a:noFill/>
                </a:ln>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нефрология модулі  оқулық = Внутренние болезни: нефрология модуль : учебник / Л. Г. Тургунова [ж/б.].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М. : 2016. - 264 б.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type="subTitle" idx="1"/>
          </p:nvPr>
        </p:nvSpPr>
        <p:spPr>
          <a:xfrm>
            <a:off x="4000496" y="357166"/>
            <a:ext cx="4714908" cy="6072230"/>
          </a:xfrm>
        </p:spPr>
        <p:txBody>
          <a:bodyPr>
            <a:normAutofit fontScale="25000" lnSpcReduction="20000"/>
          </a:bodyPr>
          <a:lstStyle/>
          <a:p>
            <a:pPr algn="l">
              <a:lnSpc>
                <a:spcPct val="120000"/>
              </a:lnSpc>
            </a:pPr>
            <a:r>
              <a:rPr lang="kk-KZ" sz="5600" b="1" dirty="0" smtClean="0">
                <a:latin typeface="Times New Roman" pitchFamily="18" charset="0"/>
                <a:cs typeface="Times New Roman" pitchFamily="18" charset="0"/>
              </a:rPr>
              <a:t>         Оқулықтың мазмұны «Жалпы </a:t>
            </a:r>
            <a:r>
              <a:rPr lang="ru-RU" sz="5600" b="1" dirty="0" smtClean="0">
                <a:latin typeface="Times New Roman" pitchFamily="18" charset="0"/>
                <a:cs typeface="Times New Roman" pitchFamily="18" charset="0"/>
              </a:rPr>
              <a:t>медицина» </a:t>
            </a:r>
            <a:r>
              <a:rPr lang="kk-KZ" sz="5600" b="1" dirty="0" smtClean="0">
                <a:latin typeface="Times New Roman" pitchFamily="18" charset="0"/>
                <a:cs typeface="Times New Roman" pitchFamily="18" charset="0"/>
              </a:rPr>
              <a:t>мамандығы </a:t>
            </a:r>
            <a:r>
              <a:rPr lang="ru-RU" sz="5600" b="1" dirty="0" smtClean="0">
                <a:latin typeface="Times New Roman" pitchFamily="18" charset="0"/>
                <a:cs typeface="Times New Roman" pitchFamily="18" charset="0"/>
              </a:rPr>
              <a:t>бойынша «Ревматология» </a:t>
            </a:r>
            <a:r>
              <a:rPr lang="kk-KZ" sz="5600" b="1" dirty="0" smtClean="0">
                <a:latin typeface="Times New Roman" pitchFamily="18" charset="0"/>
                <a:cs typeface="Times New Roman" pitchFamily="18" charset="0"/>
              </a:rPr>
              <a:t>модулінің ішкі аурулар бағдарламасын сипаттайды, базалық пәндердің «Тірек-қимыл жүйесі» модулінің интеграцияланған оқулығымен сабақтасады. Оқулықтың құрылымы кең таралған ревматологиялық синдромдар кезінде диагностикалық ізденісті жүргізуге бағытталған. Оқулықта заманауи жіктемелер, диагноздың белгілері, Қазақстан Респу- бликасында қолданылатын диагностика және емдеу хаттама- лары, халықаралық ұсыныстар негізінде емдеу қағидалары көрсетілген.</a:t>
            </a:r>
          </a:p>
          <a:p>
            <a:pPr algn="l"/>
            <a:endParaRPr lang="kk-KZ" sz="5600" b="1" dirty="0" smtClean="0">
              <a:latin typeface="Times New Roman" pitchFamily="18" charset="0"/>
              <a:cs typeface="Times New Roman" pitchFamily="18" charset="0"/>
            </a:endParaRPr>
          </a:p>
          <a:p>
            <a:pPr algn="l">
              <a:lnSpc>
                <a:spcPct val="120000"/>
              </a:lnSpc>
            </a:pPr>
            <a:r>
              <a:rPr lang="ru-RU" sz="5600" b="1" dirty="0" smtClean="0">
                <a:latin typeface="Times New Roman" pitchFamily="18" charset="0"/>
                <a:cs typeface="Times New Roman" pitchFamily="18" charset="0"/>
              </a:rPr>
              <a:t>         Содержание учебника соответствует программе внутренних болезней по модулю «Ревматология» специальности «Общая медицина», имеет преемственность с интегрированными учебниками по модулям «Опорно-двигательная система» и «Сердечно­сосудистая система» базовых дисциплин. Форма построения учебника направлена на умение проводить диагностический поиск при наиболее распространенных ревматологических синдромах. В учебнике представлены современные классификации, критерии диагноза, принципы лечения с учетом действующих в Казахстане протоколов диагностики и лечения, международ­ных рекомендаций.</a:t>
            </a:r>
          </a:p>
          <a:p>
            <a:endParaRPr lang="ru-RU" b="1" dirty="0"/>
          </a:p>
        </p:txBody>
      </p:sp>
      <p:pic>
        <p:nvPicPr>
          <p:cNvPr id="6146" name="Picture 2" descr="image3"/>
          <p:cNvPicPr>
            <a:picLocks noChangeAspect="1" noChangeArrowheads="1"/>
          </p:cNvPicPr>
          <p:nvPr/>
        </p:nvPicPr>
        <p:blipFill>
          <a:blip r:embed="rId2" cstate="print"/>
          <a:srcRect/>
          <a:stretch>
            <a:fillRect/>
          </a:stretch>
        </p:blipFill>
        <p:spPr bwMode="auto">
          <a:xfrm rot="20792043">
            <a:off x="795741" y="562792"/>
            <a:ext cx="2423087" cy="4052878"/>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10241" name="Rectangle 1"/>
          <p:cNvSpPr>
            <a:spLocks noChangeArrowheads="1"/>
          </p:cNvSpPr>
          <p:nvPr/>
        </p:nvSpPr>
        <p:spPr bwMode="auto">
          <a:xfrm>
            <a:off x="214282" y="5000636"/>
            <a:ext cx="378621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616-002.77</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 98</a:t>
            </a:r>
            <a:br>
              <a:rPr kumimoji="0" lang="ru-RU" sz="1400" b="1" i="0" u="none" strike="noStrike" cap="none" normalizeH="0" baseline="0" dirty="0" smtClean="0">
                <a:ln>
                  <a:noFill/>
                </a:ln>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Ішкі аурулар: Ревматология модулі : оқулық = Внутренние болезни: модуль ревматология : учебник / Л. Г. Тургунова [ж.б.].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М. : 2016. - 264 б.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p:txBody>
          <a:bodyPr/>
          <a:lstStyle/>
          <a:p>
            <a:r>
              <a:rPr lang="ru-RU" dirty="0" smtClean="0"/>
              <a:t/>
            </a:r>
            <a:br>
              <a:rPr lang="ru-RU" dirty="0" smtClean="0"/>
            </a:br>
            <a:endParaRPr lang="ru-RU" dirty="0"/>
          </a:p>
        </p:txBody>
      </p:sp>
      <p:sp>
        <p:nvSpPr>
          <p:cNvPr id="3" name="Содержимое 2"/>
          <p:cNvSpPr>
            <a:spLocks noGrp="1"/>
          </p:cNvSpPr>
          <p:nvPr>
            <p:ph type="subTitle" idx="1"/>
          </p:nvPr>
        </p:nvSpPr>
        <p:spPr>
          <a:xfrm>
            <a:off x="4500562" y="571480"/>
            <a:ext cx="3968658" cy="5429288"/>
          </a:xfrm>
        </p:spPr>
        <p:txBody>
          <a:bodyPr>
            <a:normAutofit/>
          </a:bodyPr>
          <a:lstStyle/>
          <a:p>
            <a:pPr algn="l"/>
            <a:r>
              <a:rPr lang="kk-KZ" sz="1400" b="1" dirty="0" smtClean="0">
                <a:latin typeface="Times New Roman" pitchFamily="18" charset="0"/>
                <a:cs typeface="Times New Roman" pitchFamily="18" charset="0"/>
              </a:rPr>
              <a:t>      «Тірек-қимыл жүйесі» модулінің оқулығы интеграцияланған жүйе </a:t>
            </a:r>
            <a:r>
              <a:rPr lang="ru-RU" sz="1400" b="1" dirty="0" smtClean="0">
                <a:latin typeface="Times New Roman" pitchFamily="18" charset="0"/>
                <a:cs typeface="Times New Roman" pitchFamily="18" charset="0"/>
              </a:rPr>
              <a:t>бойынша </a:t>
            </a:r>
            <a:r>
              <a:rPr lang="kk-KZ" sz="1400" b="1" dirty="0" smtClean="0">
                <a:latin typeface="Times New Roman" pitchFamily="18" charset="0"/>
                <a:cs typeface="Times New Roman" pitchFamily="18" charset="0"/>
              </a:rPr>
              <a:t>білім алатын студенттерге арналған. Берілген оқулықта тірек-қимыл жүйесі бойынша  типтік оқу бағдарламасына сәйкес сегіз пәннің барлық материалы көрсетілген: адам анатомиясы,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Учебник по модулю «Опорно-двигательная система» предназначен для студентов, обучающихся по интег­рированной системе. Материал представлен  Типовой учебной программой по опорно-двигательной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p>
          <a:p>
            <a:endParaRPr lang="ru-RU" b="1" dirty="0"/>
          </a:p>
        </p:txBody>
      </p:sp>
      <p:sp>
        <p:nvSpPr>
          <p:cNvPr id="6" name="Заголовок 1"/>
          <p:cNvSpPr txBox="1">
            <a:spLocks/>
          </p:cNvSpPr>
          <p:nvPr/>
        </p:nvSpPr>
        <p:spPr>
          <a:xfrm>
            <a:off x="457200" y="320040"/>
            <a:ext cx="2828916" cy="5680728"/>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r>
            <a:br>
              <a:rPr kumimoji="0" lang="ru-RU"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ru-RU"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
        <p:nvSpPr>
          <p:cNvPr id="7" name="Заголовок 1"/>
          <p:cNvSpPr txBox="1">
            <a:spLocks/>
          </p:cNvSpPr>
          <p:nvPr/>
        </p:nvSpPr>
        <p:spPr>
          <a:xfrm>
            <a:off x="609600" y="472440"/>
            <a:ext cx="2828916" cy="5680728"/>
          </a:xfrm>
          <a:prstGeom prst="rect">
            <a:avLst/>
          </a:prstGeom>
        </p:spPr>
        <p:txBody>
          <a:bodyPr vert="horz" lIns="45720" tIns="0" rIns="45720" bIns="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t/>
            </a:r>
            <a:br>
              <a:rPr kumimoji="0" lang="ru-RU"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rPr>
            </a:br>
            <a:endParaRPr kumimoji="0" lang="ru-RU"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pic>
        <p:nvPicPr>
          <p:cNvPr id="1027" name="Picture 3" descr="image4"/>
          <p:cNvPicPr>
            <a:picLocks noChangeAspect="1" noChangeArrowheads="1"/>
          </p:cNvPicPr>
          <p:nvPr/>
        </p:nvPicPr>
        <p:blipFill>
          <a:blip r:embed="rId2" cstate="print"/>
          <a:srcRect/>
          <a:stretch>
            <a:fillRect/>
          </a:stretch>
        </p:blipFill>
        <p:spPr bwMode="auto">
          <a:xfrm rot="20951437">
            <a:off x="792988" y="408452"/>
            <a:ext cx="2460267" cy="4118745"/>
          </a:xfrm>
          <a:prstGeom prst="rect">
            <a:avLst/>
          </a:prstGeom>
          <a:noFill/>
          <a:ln w="9525">
            <a:noFill/>
            <a:miter lim="800000"/>
            <a:headEnd/>
            <a:tailEnd/>
          </a:ln>
          <a:effectLst>
            <a:glow rad="228600">
              <a:schemeClr val="accent5">
                <a:satMod val="175000"/>
                <a:alpha val="40000"/>
              </a:schemeClr>
            </a:glow>
          </a:effectLst>
          <a:scene3d>
            <a:camera prst="orthographicFront"/>
            <a:lightRig rig="threePt" dir="t"/>
          </a:scene3d>
          <a:sp3d>
            <a:bevelT w="139700" h="139700" prst="divot"/>
          </a:sp3d>
        </p:spPr>
      </p:pic>
      <p:sp>
        <p:nvSpPr>
          <p:cNvPr id="9217" name="Rectangle 1"/>
          <p:cNvSpPr>
            <a:spLocks noChangeArrowheads="1"/>
          </p:cNvSpPr>
          <p:nvPr/>
        </p:nvSpPr>
        <p:spPr bwMode="auto">
          <a:xfrm>
            <a:off x="142844" y="4980563"/>
            <a:ext cx="371477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616.7</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Т93</a:t>
            </a:r>
            <a:br>
              <a:rPr kumimoji="0" lang="ru-RU" sz="1400" b="1" i="0" u="none" strike="noStrike" cap="none" normalizeH="0" baseline="0" dirty="0" smtClean="0">
                <a:ln>
                  <a:noFill/>
                </a:ln>
                <a:effectLst/>
                <a:latin typeface="Times New Roman" pitchFamily="18" charset="0"/>
                <a:cs typeface="Times New Roman" pitchFamily="18" charset="0"/>
              </a:rPr>
            </a:br>
            <a:r>
              <a:rPr kumimoji="0" lang="ru-RU" sz="1400" b="1" i="0" u="none" strike="noStrike" cap="none" normalizeH="0" baseline="0" dirty="0" smtClean="0">
                <a:ln>
                  <a:noFill/>
                </a:ln>
                <a:effectLst/>
                <a:latin typeface="Times New Roman" pitchFamily="18" charset="0"/>
                <a:cs typeface="Times New Roman" pitchFamily="18" charset="0"/>
              </a:rPr>
              <a:t>Тірек - қимыл жүйесі модулі : оқулық = Модуль. Опорно-двигательная система : учебник / С. К. Жауғашева [ж/б.]. - М. : 2014. - 241 бет. с.</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r>
            <a:br>
              <a:rPr lang="ru-RU" dirty="0" smtClean="0"/>
            </a:br>
            <a:endParaRPr lang="ru-RU" dirty="0"/>
          </a:p>
        </p:txBody>
      </p:sp>
      <p:sp>
        <p:nvSpPr>
          <p:cNvPr id="3" name="Содержимое 2"/>
          <p:cNvSpPr>
            <a:spLocks noGrp="1"/>
          </p:cNvSpPr>
          <p:nvPr>
            <p:ph type="subTitle" idx="1"/>
          </p:nvPr>
        </p:nvSpPr>
        <p:spPr>
          <a:xfrm>
            <a:off x="4572000" y="500042"/>
            <a:ext cx="3897220" cy="5286412"/>
          </a:xfrm>
        </p:spPr>
        <p:txBody>
          <a:bodyPr>
            <a:noAutofit/>
          </a:bodyPr>
          <a:lstStyle/>
          <a:p>
            <a:pPr algn="l"/>
            <a:r>
              <a:rPr lang="kk-KZ" sz="1400" b="1" dirty="0" smtClean="0">
                <a:latin typeface="Times New Roman" pitchFamily="18" charset="0"/>
                <a:cs typeface="Times New Roman" pitchFamily="18" charset="0"/>
              </a:rPr>
              <a:t>      «Жүйке жүйесі» модулінің оқулығы интеграцияланған жүйе бойынша білім алатын студенттерге арналған. Берілген оқулықта жүйке жүйесі бойынша  типтік оқу бағдарламасына сәйкес сегіз пәннің барлық материалы көрсетілген: адам ана- томиясы, гистология, қалыпты физиология, ішкі аурулар пропедевтикасы, патологиялық физиология, патологиялық анатомия, визуалды диагностика және фармакология.</a:t>
            </a:r>
          </a:p>
          <a:p>
            <a:pPr algn="l"/>
            <a:endParaRPr lang="ru-RU" sz="1400" b="1" dirty="0" smtClean="0">
              <a:latin typeface="Times New Roman" pitchFamily="18" charset="0"/>
              <a:cs typeface="Times New Roman" pitchFamily="18" charset="0"/>
            </a:endParaRPr>
          </a:p>
          <a:p>
            <a:pPr algn="l"/>
            <a:r>
              <a:rPr lang="ru-RU" sz="1400" b="1" dirty="0" smtClean="0">
                <a:latin typeface="Times New Roman" pitchFamily="18" charset="0"/>
                <a:cs typeface="Times New Roman" pitchFamily="18" charset="0"/>
              </a:rPr>
              <a:t>      Учебник по модулю «Нервная система» предназначен для студентов, обучающихся по интегрирован­ной системе. Материал представлен Типовой учебной программой по нервной системе восьми дисциплин: анатомии человека, гистологии, нормальной физиологии, пропедевтики внутренних болезней, патологической физиологии, патологической анатомии, визуальной диагностики и фармакологии.</a:t>
            </a:r>
            <a:endParaRPr lang="ru-RU" sz="1400" b="1" dirty="0">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3220936" y="5156200"/>
          <a:ext cx="2702127" cy="304800"/>
        </p:xfrm>
        <a:graphic>
          <a:graphicData uri="http://schemas.openxmlformats.org/drawingml/2006/table">
            <a:tbl>
              <a:tblPr/>
              <a:tblGrid>
                <a:gridCol w="2702127"/>
              </a:tblGrid>
              <a:tr h="174612">
                <a:tc>
                  <a:txBody>
                    <a:bodyPr/>
                    <a:lstStyle/>
                    <a:p>
                      <a:pPr marL="12700" marR="2032000" algn="l">
                        <a:lnSpc>
                          <a:spcPts val="2400"/>
                        </a:lnSpc>
                        <a:spcBef>
                          <a:spcPts val="4800"/>
                        </a:spcBef>
                        <a:spcAft>
                          <a:spcPts val="0"/>
                        </a:spcAft>
                      </a:pPr>
                      <a:endParaRPr lang="ru-RU" sz="800" spc="10" dirty="0">
                        <a:latin typeface="Arial Unicode MS"/>
                      </a:endParaRPr>
                    </a:p>
                  </a:txBody>
                  <a:tcPr marL="0" marR="0" marT="0" marB="0">
                    <a:lnL>
                      <a:noFill/>
                    </a:lnL>
                    <a:lnR>
                      <a:noFill/>
                    </a:lnR>
                    <a:lnT>
                      <a:noFill/>
                    </a:lnT>
                    <a:lnB>
                      <a:noFill/>
                    </a:lnB>
                  </a:tcPr>
                </a:tc>
              </a:tr>
            </a:tbl>
          </a:graphicData>
        </a:graphic>
      </p:graphicFrame>
      <p:pic>
        <p:nvPicPr>
          <p:cNvPr id="4099" name="Picture 3" descr="image3"/>
          <p:cNvPicPr>
            <a:picLocks noChangeAspect="1" noChangeArrowheads="1"/>
          </p:cNvPicPr>
          <p:nvPr/>
        </p:nvPicPr>
        <p:blipFill>
          <a:blip r:embed="rId2" cstate="print"/>
          <a:srcRect/>
          <a:stretch>
            <a:fillRect/>
          </a:stretch>
        </p:blipFill>
        <p:spPr bwMode="auto">
          <a:xfrm rot="20856811">
            <a:off x="1066786" y="644387"/>
            <a:ext cx="2469879" cy="4220154"/>
          </a:xfrm>
          <a:prstGeom prst="rect">
            <a:avLst/>
          </a:prstGeom>
          <a:noFill/>
          <a:ln w="9525">
            <a:noFill/>
            <a:miter lim="800000"/>
            <a:headEnd/>
            <a:tailEnd/>
          </a:ln>
          <a:effectLst>
            <a:glow rad="228600">
              <a:schemeClr val="accent5">
                <a:satMod val="175000"/>
                <a:alpha val="40000"/>
              </a:schemeClr>
            </a:glow>
            <a:outerShdw blurRad="50800" dist="38100" dir="2700000" algn="tl" rotWithShape="0">
              <a:prstClr val="black">
                <a:alpha val="40000"/>
              </a:prstClr>
            </a:outerShdw>
          </a:effectLst>
          <a:scene3d>
            <a:camera prst="orthographicFront"/>
            <a:lightRig rig="threePt" dir="t"/>
          </a:scene3d>
          <a:sp3d>
            <a:bevelT w="139700" h="139700" prst="divot"/>
          </a:sp3d>
        </p:spPr>
      </p:pic>
      <p:sp>
        <p:nvSpPr>
          <p:cNvPr id="8193" name="Rectangle 1"/>
          <p:cNvSpPr>
            <a:spLocks noChangeArrowheads="1"/>
          </p:cNvSpPr>
          <p:nvPr/>
        </p:nvSpPr>
        <p:spPr bwMode="auto">
          <a:xfrm>
            <a:off x="357158" y="5143512"/>
            <a:ext cx="442915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616.8</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Ж 85</a:t>
            </a:r>
            <a:b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400" b="1" i="0" u="none" strike="noStrike" cap="none" normalizeH="0" baseline="0" dirty="0" smtClean="0">
                <a:ln>
                  <a:noFill/>
                </a:ln>
                <a:effectLst/>
                <a:latin typeface="Times New Roman" pitchFamily="18" charset="0"/>
                <a:cs typeface="Times New Roman" pitchFamily="18" charset="0"/>
              </a:rPr>
              <a:t>Жүйке жүйесі" модулі интеграцияланған оқулық = Модуль "Нервная система" : интегрированный учебник / С. К. Жауғашева [ж. б.] ; - М. : "2014. - 264 бет. с. : ил.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1485</TotalTime>
  <Words>1541</Words>
  <PresentationFormat>Экран (4:3)</PresentationFormat>
  <Paragraphs>80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Изящная</vt:lpstr>
      <vt:lpstr>Ішкі Аурулар. Модуль бойынша оқулықтар</vt:lpstr>
      <vt:lpstr>Слайд 2</vt:lpstr>
      <vt:lpstr>    </vt:lpstr>
      <vt:lpstr>   </vt:lpstr>
      <vt:lpstr>  </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001</cp:lastModifiedBy>
  <cp:revision>164</cp:revision>
  <dcterms:modified xsi:type="dcterms:W3CDTF">2019-05-08T11:43:55Z</dcterms:modified>
</cp:coreProperties>
</file>